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72" r:id="rId3"/>
    <p:sldId id="259" r:id="rId4"/>
    <p:sldId id="258" r:id="rId5"/>
    <p:sldId id="264" r:id="rId6"/>
    <p:sldId id="268" r:id="rId7"/>
    <p:sldId id="261" r:id="rId8"/>
    <p:sldId id="262" r:id="rId9"/>
    <p:sldId id="263" r:id="rId10"/>
    <p:sldId id="260" r:id="rId11"/>
    <p:sldId id="265" r:id="rId12"/>
    <p:sldId id="269" r:id="rId13"/>
    <p:sldId id="266" r:id="rId14"/>
    <p:sldId id="267" r:id="rId15"/>
    <p:sldId id="270" r:id="rId16"/>
    <p:sldId id="271" r:id="rId17"/>
    <p:sldId id="25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86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p:txBody>
          <a:bodyPr/>
          <a:lstStyle/>
          <a:p>
            <a:fld id="{CB819B59-6540-C847-B86D-BB24088FA9D5}" type="datetimeFigureOut">
              <a:rPr lang="en-US" smtClean="0"/>
              <a:t>6/26/12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00AB9-ED4F-2347-A83A-29DA40D48B90}"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CB819B59-6540-C847-B86D-BB24088FA9D5}" type="datetimeFigureOut">
              <a:rPr lang="en-US" smtClean="0"/>
              <a:t>6/26/12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00AB9-ED4F-2347-A83A-29DA40D48B90}"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CB819B59-6540-C847-B86D-BB24088FA9D5}" type="datetimeFigureOut">
              <a:rPr lang="en-US" smtClean="0"/>
              <a:t>6/26/12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00AB9-ED4F-2347-A83A-29DA40D48B90}"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CB819B59-6540-C847-B86D-BB24088FA9D5}" type="datetimeFigureOut">
              <a:rPr lang="en-US" smtClean="0"/>
              <a:t>6/26/12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00AB9-ED4F-2347-A83A-29DA40D48B90}"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CB819B59-6540-C847-B86D-BB24088FA9D5}" type="datetimeFigureOut">
              <a:rPr lang="en-US" smtClean="0"/>
              <a:t>6/26/12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00AB9-ED4F-2347-A83A-29DA40D48B90}"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Date Placeholder 4"/>
          <p:cNvSpPr>
            <a:spLocks noGrp="1"/>
          </p:cNvSpPr>
          <p:nvPr>
            <p:ph type="dt" sz="half" idx="10"/>
          </p:nvPr>
        </p:nvSpPr>
        <p:spPr/>
        <p:txBody>
          <a:bodyPr/>
          <a:lstStyle/>
          <a:p>
            <a:fld id="{CB819B59-6540-C847-B86D-BB24088FA9D5}" type="datetimeFigureOut">
              <a:rPr lang="en-US" smtClean="0"/>
              <a:t>6/26/12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00AB9-ED4F-2347-A83A-29DA40D48B90}"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7" name="Date Placeholder 6"/>
          <p:cNvSpPr>
            <a:spLocks noGrp="1"/>
          </p:cNvSpPr>
          <p:nvPr>
            <p:ph type="dt" sz="half" idx="10"/>
          </p:nvPr>
        </p:nvSpPr>
        <p:spPr/>
        <p:txBody>
          <a:bodyPr/>
          <a:lstStyle/>
          <a:p>
            <a:fld id="{CB819B59-6540-C847-B86D-BB24088FA9D5}" type="datetimeFigureOut">
              <a:rPr lang="en-US" smtClean="0"/>
              <a:t>6/26/12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00AB9-ED4F-2347-A83A-29DA40D48B90}"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Date Placeholder 2"/>
          <p:cNvSpPr>
            <a:spLocks noGrp="1"/>
          </p:cNvSpPr>
          <p:nvPr>
            <p:ph type="dt" sz="half" idx="10"/>
          </p:nvPr>
        </p:nvSpPr>
        <p:spPr/>
        <p:txBody>
          <a:bodyPr/>
          <a:lstStyle/>
          <a:p>
            <a:fld id="{CB819B59-6540-C847-B86D-BB24088FA9D5}" type="datetimeFigureOut">
              <a:rPr lang="en-US" smtClean="0"/>
              <a:t>6/26/12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00AB9-ED4F-2347-A83A-29DA40D48B90}"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19B59-6540-C847-B86D-BB24088FA9D5}" type="datetimeFigureOut">
              <a:rPr lang="en-US" smtClean="0"/>
              <a:t>6/26/12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900AB9-ED4F-2347-A83A-29DA40D48B90}"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B819B59-6540-C847-B86D-BB24088FA9D5}" type="datetimeFigureOut">
              <a:rPr lang="en-US" smtClean="0"/>
              <a:t>6/26/12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00AB9-ED4F-2347-A83A-29DA40D48B90}"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B819B59-6540-C847-B86D-BB24088FA9D5}" type="datetimeFigureOut">
              <a:rPr lang="en-US" smtClean="0"/>
              <a:t>6/26/12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00AB9-ED4F-2347-A83A-29DA40D48B90}"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19B59-6540-C847-B86D-BB24088FA9D5}" type="datetimeFigureOut">
              <a:rPr lang="en-US" smtClean="0"/>
              <a:t>6/26/12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00AB9-ED4F-2347-A83A-29DA40D48B90}"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ctrTitle"/>
          </p:nvPr>
        </p:nvSpPr>
        <p:spPr>
          <a:xfrm>
            <a:off x="1617096" y="1043528"/>
            <a:ext cx="6255271" cy="1470025"/>
          </a:xfrm>
        </p:spPr>
        <p:txBody>
          <a:bodyPr>
            <a:normAutofit fontScale="90000"/>
          </a:bodyPr>
          <a:lstStyle/>
          <a:p>
            <a:r>
              <a:rPr lang="en-US" sz="3200" dirty="0" err="1" smtClean="0">
                <a:effectLst>
                  <a:outerShdw blurRad="228600" dist="88900" dir="2700000">
                    <a:srgbClr val="000000">
                      <a:alpha val="43000"/>
                    </a:srgbClr>
                  </a:outerShdw>
                </a:effectLst>
              </a:rPr>
              <a:t>AllBio</a:t>
            </a:r>
            <a:r>
              <a:rPr lang="en-US" sz="3200" dirty="0" smtClean="0">
                <a:effectLst>
                  <a:outerShdw blurRad="228600" dist="88900" dir="2700000">
                    <a:srgbClr val="000000">
                      <a:alpha val="43000"/>
                    </a:srgbClr>
                  </a:outerShdw>
                </a:effectLst>
              </a:rPr>
              <a:t> Community Building Event</a:t>
            </a:r>
            <a:br>
              <a:rPr lang="en-US" sz="3200" dirty="0" smtClean="0">
                <a:effectLst>
                  <a:outerShdw blurRad="228600" dist="88900" dir="2700000">
                    <a:srgbClr val="000000">
                      <a:alpha val="43000"/>
                    </a:srgbClr>
                  </a:outerShdw>
                </a:effectLst>
              </a:rPr>
            </a:br>
            <a:r>
              <a:rPr lang="en-US" sz="3200" dirty="0" smtClean="0">
                <a:effectLst>
                  <a:outerShdw blurRad="228600" dist="88900" dir="2700000">
                    <a:srgbClr val="000000">
                      <a:alpha val="43000"/>
                    </a:srgbClr>
                  </a:outerShdw>
                </a:effectLst>
              </a:rPr>
              <a:t>“Bioinformatics meets Biology”</a:t>
            </a:r>
            <a:br>
              <a:rPr lang="en-US" sz="3200" dirty="0" smtClean="0">
                <a:effectLst>
                  <a:outerShdw blurRad="228600" dist="88900" dir="2700000">
                    <a:srgbClr val="000000">
                      <a:alpha val="43000"/>
                    </a:srgbClr>
                  </a:outerShdw>
                </a:effectLst>
              </a:rPr>
            </a:br>
            <a:r>
              <a:rPr lang="en-US" sz="3200" dirty="0" smtClean="0">
                <a:effectLst>
                  <a:outerShdw blurRad="228600" dist="88900" dir="2700000">
                    <a:srgbClr val="000000">
                      <a:alpha val="43000"/>
                    </a:srgbClr>
                  </a:outerShdw>
                </a:effectLst>
              </a:rPr>
              <a:t> </a:t>
            </a:r>
            <a:r>
              <a:rPr lang="en-US" sz="2700" dirty="0" smtClean="0">
                <a:effectLst>
                  <a:outerShdw blurRad="228600" dist="88900" dir="2700000">
                    <a:srgbClr val="000000">
                      <a:alpha val="43000"/>
                    </a:srgbClr>
                  </a:outerShdw>
                </a:effectLst>
              </a:rPr>
              <a:t>26 June 2012</a:t>
            </a:r>
            <a:endParaRPr lang="en-US" sz="2700" dirty="0">
              <a:effectLst>
                <a:outerShdw blurRad="228600" dist="88900" dir="2700000">
                  <a:srgbClr val="000000">
                    <a:alpha val="43000"/>
                  </a:srgbClr>
                </a:outerShdw>
              </a:effectLst>
            </a:endParaRPr>
          </a:p>
        </p:txBody>
      </p:sp>
      <p:pic>
        <p:nvPicPr>
          <p:cNvPr id="16" name="Picture 15" descr="allbioLogo_23.png"/>
          <p:cNvPicPr>
            <a:picLocks noChangeAspect="1"/>
          </p:cNvPicPr>
          <p:nvPr/>
        </p:nvPicPr>
        <p:blipFill>
          <a:blip r:embed="rId3"/>
          <a:stretch>
            <a:fillRect/>
          </a:stretch>
        </p:blipFill>
        <p:spPr>
          <a:xfrm>
            <a:off x="2886431" y="2215375"/>
            <a:ext cx="2991327" cy="1996573"/>
          </a:xfrm>
          <a:prstGeom prst="rect">
            <a:avLst/>
          </a:prstGeom>
        </p:spPr>
      </p:pic>
      <p:pic>
        <p:nvPicPr>
          <p:cNvPr id="17" name="Picture 16"/>
          <p:cNvPicPr>
            <a:picLocks noChangeAspect="1"/>
          </p:cNvPicPr>
          <p:nvPr/>
        </p:nvPicPr>
        <p:blipFill>
          <a:blip r:embed="rId4"/>
          <a:stretch>
            <a:fillRect/>
          </a:stretch>
        </p:blipFill>
        <p:spPr>
          <a:xfrm>
            <a:off x="1617096" y="4439918"/>
            <a:ext cx="1805071" cy="1325880"/>
          </a:xfrm>
          <a:prstGeom prst="rect">
            <a:avLst/>
          </a:prstGeom>
        </p:spPr>
      </p:pic>
      <p:pic>
        <p:nvPicPr>
          <p:cNvPr id="18" name="Picture 17"/>
          <p:cNvPicPr>
            <a:picLocks noChangeAspect="1"/>
          </p:cNvPicPr>
          <p:nvPr/>
        </p:nvPicPr>
        <p:blipFill>
          <a:blip r:embed="rId5"/>
          <a:stretch>
            <a:fillRect/>
          </a:stretch>
        </p:blipFill>
        <p:spPr>
          <a:xfrm>
            <a:off x="3670244" y="4439918"/>
            <a:ext cx="1981067" cy="1325880"/>
          </a:xfrm>
          <a:prstGeom prst="rect">
            <a:avLst/>
          </a:prstGeom>
        </p:spPr>
      </p:pic>
      <p:pic>
        <p:nvPicPr>
          <p:cNvPr id="19" name="Picture 18"/>
          <p:cNvPicPr>
            <a:picLocks noChangeAspect="1"/>
          </p:cNvPicPr>
          <p:nvPr/>
        </p:nvPicPr>
        <p:blipFill>
          <a:blip r:embed="rId6"/>
          <a:stretch>
            <a:fillRect/>
          </a:stretch>
        </p:blipFill>
        <p:spPr>
          <a:xfrm>
            <a:off x="5891300" y="4439918"/>
            <a:ext cx="1981067" cy="13258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Cases</a:t>
            </a:r>
            <a:endParaRPr lang="en-US" dirty="0"/>
          </a:p>
        </p:txBody>
      </p:sp>
      <p:sp>
        <p:nvSpPr>
          <p:cNvPr id="3" name="Content Placeholder 2"/>
          <p:cNvSpPr>
            <a:spLocks noGrp="1"/>
          </p:cNvSpPr>
          <p:nvPr>
            <p:ph idx="1"/>
          </p:nvPr>
        </p:nvSpPr>
        <p:spPr/>
        <p:txBody>
          <a:bodyPr>
            <a:normAutofit lnSpcReduction="10000"/>
          </a:bodyPr>
          <a:lstStyle/>
          <a:p>
            <a:r>
              <a:rPr lang="en-US" dirty="0" err="1"/>
              <a:t>AllBio</a:t>
            </a:r>
            <a:r>
              <a:rPr lang="en-US" dirty="0"/>
              <a:t> will work with Test Cases the partners will define with help of external </a:t>
            </a:r>
            <a:r>
              <a:rPr lang="en-US" dirty="0" smtClean="0"/>
              <a:t>groups</a:t>
            </a:r>
          </a:p>
          <a:p>
            <a:r>
              <a:rPr lang="en-US" dirty="0"/>
              <a:t>Test cases will come from </a:t>
            </a:r>
            <a:r>
              <a:rPr lang="en-US" dirty="0" smtClean="0"/>
              <a:t>animal, </a:t>
            </a:r>
            <a:r>
              <a:rPr lang="en-US" dirty="0"/>
              <a:t>microbiology and plant research and will describe complex </a:t>
            </a:r>
            <a:r>
              <a:rPr lang="en-US" dirty="0" smtClean="0"/>
              <a:t>bioinformatics </a:t>
            </a:r>
            <a:r>
              <a:rPr lang="en-US" dirty="0"/>
              <a:t>problems</a:t>
            </a:r>
            <a:r>
              <a:rPr lang="en-US" dirty="0" smtClean="0"/>
              <a:t>.</a:t>
            </a:r>
          </a:p>
          <a:p>
            <a:r>
              <a:rPr lang="en-US" dirty="0" err="1"/>
              <a:t>AllBio</a:t>
            </a:r>
            <a:r>
              <a:rPr lang="en-US" dirty="0"/>
              <a:t> will coordinate the solution of some Test Cases and present the solutions during dedicated events.</a:t>
            </a:r>
          </a:p>
        </p:txBody>
      </p:sp>
    </p:spTree>
    <p:extLst>
      <p:ext uri="{BB962C8B-B14F-4D97-AF65-F5344CB8AC3E}">
        <p14:creationId xmlns:p14="http://schemas.microsoft.com/office/powerpoint/2010/main" val="25034784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Cases</a:t>
            </a:r>
            <a:endParaRPr lang="en-US" dirty="0"/>
          </a:p>
        </p:txBody>
      </p:sp>
      <p:sp>
        <p:nvSpPr>
          <p:cNvPr id="3" name="Content Placeholder 2"/>
          <p:cNvSpPr>
            <a:spLocks noGrp="1"/>
          </p:cNvSpPr>
          <p:nvPr>
            <p:ph idx="1"/>
          </p:nvPr>
        </p:nvSpPr>
        <p:spPr>
          <a:xfrm>
            <a:off x="457200" y="1600200"/>
            <a:ext cx="8229600" cy="5146675"/>
          </a:xfrm>
        </p:spPr>
        <p:txBody>
          <a:bodyPr>
            <a:normAutofit lnSpcReduction="10000"/>
          </a:bodyPr>
          <a:lstStyle/>
          <a:p>
            <a:r>
              <a:rPr lang="en-US" dirty="0"/>
              <a:t>Submit online a Test Case describing your data analysis </a:t>
            </a:r>
            <a:r>
              <a:rPr lang="en-US" dirty="0" smtClean="0"/>
              <a:t>approach </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Or work today with us to define test cases</a:t>
            </a:r>
            <a:endParaRPr lang="en-US" dirty="0"/>
          </a:p>
        </p:txBody>
      </p:sp>
      <p:pic>
        <p:nvPicPr>
          <p:cNvPr id="4" name="Immagine 3" descr="Screen Shot 2012-06-25 at 10.04.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50" y="2535365"/>
            <a:ext cx="6524624" cy="3183544"/>
          </a:xfrm>
          <a:prstGeom prst="rect">
            <a:avLst/>
          </a:prstGeom>
        </p:spPr>
      </p:pic>
    </p:spTree>
    <p:extLst>
      <p:ext uri="{BB962C8B-B14F-4D97-AF65-F5344CB8AC3E}">
        <p14:creationId xmlns:p14="http://schemas.microsoft.com/office/powerpoint/2010/main" val="30686197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Screen Shot 2012-06-25 at 10.01.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44000" cy="6814038"/>
          </a:xfrm>
          <a:prstGeom prst="rect">
            <a:avLst/>
          </a:prstGeom>
        </p:spPr>
      </p:pic>
    </p:spTree>
    <p:extLst>
      <p:ext uri="{BB962C8B-B14F-4D97-AF65-F5344CB8AC3E}">
        <p14:creationId xmlns:p14="http://schemas.microsoft.com/office/powerpoint/2010/main" val="18713719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for you</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ALLBIO works with your bioinformatics Test Cases</a:t>
            </a:r>
          </a:p>
          <a:p>
            <a:r>
              <a:rPr lang="en-US" dirty="0" smtClean="0"/>
              <a:t>You will be able to participate in ALLBIO activities (Workshops, conferences, training)</a:t>
            </a:r>
          </a:p>
          <a:p>
            <a:r>
              <a:rPr lang="en-US" dirty="0" smtClean="0"/>
              <a:t>ALLBIO will identify and write proposals to be able to obtain more funds for selected test cases.</a:t>
            </a:r>
          </a:p>
          <a:p>
            <a:r>
              <a:rPr lang="en-US" dirty="0" smtClean="0"/>
              <a:t>You can send students to Conferences and distribute ALLBIO materials and collect Test Cases.</a:t>
            </a:r>
            <a:endParaRPr lang="en-US" dirty="0"/>
          </a:p>
        </p:txBody>
      </p:sp>
    </p:spTree>
    <p:extLst>
      <p:ext uri="{BB962C8B-B14F-4D97-AF65-F5344CB8AC3E}">
        <p14:creationId xmlns:p14="http://schemas.microsoft.com/office/powerpoint/2010/main" val="18755710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meeting</a:t>
            </a:r>
            <a:endParaRPr lang="en-US" dirty="0"/>
          </a:p>
        </p:txBody>
      </p:sp>
      <p:sp>
        <p:nvSpPr>
          <p:cNvPr id="3" name="Content Placeholder 2"/>
          <p:cNvSpPr>
            <a:spLocks noGrp="1"/>
          </p:cNvSpPr>
          <p:nvPr>
            <p:ph idx="1"/>
          </p:nvPr>
        </p:nvSpPr>
        <p:spPr/>
        <p:txBody>
          <a:bodyPr>
            <a:normAutofit/>
          </a:bodyPr>
          <a:lstStyle/>
          <a:p>
            <a:r>
              <a:rPr lang="en-US" dirty="0" smtClean="0"/>
              <a:t>Listen and discuss possible test cases</a:t>
            </a:r>
          </a:p>
          <a:p>
            <a:r>
              <a:rPr lang="en-US" dirty="0" smtClean="0"/>
              <a:t>Group discussions to fill in Test Case Templates</a:t>
            </a:r>
          </a:p>
          <a:p>
            <a:r>
              <a:rPr lang="en-US" dirty="0" smtClean="0"/>
              <a:t>Identification of tools, databases and bioinformatics projects </a:t>
            </a:r>
            <a:r>
              <a:rPr lang="en-US" dirty="0"/>
              <a:t>to the </a:t>
            </a:r>
            <a:r>
              <a:rPr lang="en-US" dirty="0" smtClean="0"/>
              <a:t>“</a:t>
            </a:r>
            <a:r>
              <a:rPr lang="en-US" dirty="0" err="1" smtClean="0"/>
              <a:t>AllBioCatalogue</a:t>
            </a:r>
            <a:r>
              <a:rPr lang="en-US" dirty="0" smtClean="0"/>
              <a:t>”</a:t>
            </a:r>
          </a:p>
        </p:txBody>
      </p:sp>
    </p:spTree>
    <p:extLst>
      <p:ext uri="{BB962C8B-B14F-4D97-AF65-F5344CB8AC3E}">
        <p14:creationId xmlns:p14="http://schemas.microsoft.com/office/powerpoint/2010/main" val="22968847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Programme</a:t>
            </a:r>
            <a:endParaRPr lang="en-US" dirty="0"/>
          </a:p>
        </p:txBody>
      </p:sp>
      <p:sp>
        <p:nvSpPr>
          <p:cNvPr id="3" name="Content Placeholder 2"/>
          <p:cNvSpPr>
            <a:spLocks noGrp="1"/>
          </p:cNvSpPr>
          <p:nvPr>
            <p:ph idx="1"/>
          </p:nvPr>
        </p:nvSpPr>
        <p:spPr/>
        <p:txBody>
          <a:bodyPr>
            <a:normAutofit fontScale="92500" lnSpcReduction="10000"/>
          </a:bodyPr>
          <a:lstStyle/>
          <a:p>
            <a:pPr>
              <a:buFontTx/>
              <a:buChar char="-"/>
            </a:pPr>
            <a:r>
              <a:rPr lang="en-US" dirty="0" smtClean="0"/>
              <a:t>9:00 – 10:00 Registration and Coffee</a:t>
            </a:r>
          </a:p>
          <a:p>
            <a:pPr>
              <a:buFontTx/>
              <a:buChar char="-"/>
            </a:pPr>
            <a:r>
              <a:rPr lang="en-US" dirty="0" smtClean="0"/>
              <a:t>10:00 – 10:30 </a:t>
            </a:r>
            <a:r>
              <a:rPr lang="en-US" dirty="0" err="1" smtClean="0"/>
              <a:t>AllBio</a:t>
            </a:r>
            <a:r>
              <a:rPr lang="en-US" dirty="0" smtClean="0"/>
              <a:t> – Andreas Gisel</a:t>
            </a:r>
          </a:p>
          <a:p>
            <a:pPr>
              <a:buFontTx/>
              <a:buChar char="-"/>
            </a:pPr>
            <a:r>
              <a:rPr lang="en-US" dirty="0" smtClean="0"/>
              <a:t>10:30 – 13:00 4 Test Case Presentations</a:t>
            </a:r>
          </a:p>
          <a:p>
            <a:pPr lvl="1">
              <a:buFont typeface="Wingdings" charset="2"/>
              <a:buChar char="ü"/>
            </a:pPr>
            <a:r>
              <a:rPr lang="en-US" dirty="0" err="1"/>
              <a:t>Patrizia</a:t>
            </a:r>
            <a:r>
              <a:rPr lang="en-US" dirty="0"/>
              <a:t> </a:t>
            </a:r>
            <a:r>
              <a:rPr lang="en-US" dirty="0" err="1"/>
              <a:t>Stifanelli</a:t>
            </a:r>
            <a:r>
              <a:rPr lang="en-US" dirty="0"/>
              <a:t> </a:t>
            </a:r>
            <a:endParaRPr lang="en-US" dirty="0" smtClean="0"/>
          </a:p>
          <a:p>
            <a:pPr lvl="1">
              <a:buFont typeface="Wingdings" charset="2"/>
              <a:buChar char="ü"/>
            </a:pPr>
            <a:r>
              <a:rPr lang="en-US" dirty="0"/>
              <a:t>Francesca De </a:t>
            </a:r>
            <a:r>
              <a:rPr lang="en-US" dirty="0" smtClean="0"/>
              <a:t>Luca</a:t>
            </a:r>
          </a:p>
          <a:p>
            <a:pPr lvl="1">
              <a:buFont typeface="Wingdings" charset="2"/>
              <a:buChar char="ü"/>
            </a:pPr>
            <a:r>
              <a:rPr lang="en-US" dirty="0" smtClean="0"/>
              <a:t>Stefano </a:t>
            </a:r>
            <a:r>
              <a:rPr lang="en-US" dirty="0" err="1"/>
              <a:t>Castellana</a:t>
            </a:r>
            <a:r>
              <a:rPr lang="en-US" dirty="0"/>
              <a:t> </a:t>
            </a:r>
            <a:endParaRPr lang="en-US" dirty="0" smtClean="0"/>
          </a:p>
          <a:p>
            <a:pPr lvl="1">
              <a:buFont typeface="Wingdings" charset="2"/>
              <a:buChar char="ü"/>
            </a:pPr>
            <a:r>
              <a:rPr lang="en-US" dirty="0" smtClean="0"/>
              <a:t>Francesca </a:t>
            </a:r>
            <a:r>
              <a:rPr lang="en-US" dirty="0"/>
              <a:t>Calabrese </a:t>
            </a:r>
            <a:endParaRPr lang="en-US" dirty="0" smtClean="0"/>
          </a:p>
          <a:p>
            <a:pPr>
              <a:buFontTx/>
              <a:buChar char="-"/>
            </a:pPr>
            <a:r>
              <a:rPr lang="en-US" dirty="0" smtClean="0"/>
              <a:t>13:00 – 14:00 Lunch</a:t>
            </a:r>
          </a:p>
          <a:p>
            <a:pPr>
              <a:buFontTx/>
              <a:buChar char="-"/>
            </a:pPr>
            <a:r>
              <a:rPr lang="en-US" dirty="0" smtClean="0"/>
              <a:t>14:00 – 17:00 Round Table Discussion</a:t>
            </a:r>
          </a:p>
        </p:txBody>
      </p:sp>
    </p:spTree>
    <p:extLst>
      <p:ext uri="{BB962C8B-B14F-4D97-AF65-F5344CB8AC3E}">
        <p14:creationId xmlns:p14="http://schemas.microsoft.com/office/powerpoint/2010/main" val="30033477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Organization Committee</a:t>
            </a:r>
          </a:p>
        </p:txBody>
      </p:sp>
      <p:sp>
        <p:nvSpPr>
          <p:cNvPr id="3" name="Content Placeholder 2"/>
          <p:cNvSpPr>
            <a:spLocks noGrp="1"/>
          </p:cNvSpPr>
          <p:nvPr>
            <p:ph idx="1"/>
          </p:nvPr>
        </p:nvSpPr>
        <p:spPr>
          <a:xfrm>
            <a:off x="2917825" y="1679575"/>
            <a:ext cx="3781425" cy="4525963"/>
          </a:xfrm>
        </p:spPr>
        <p:txBody>
          <a:bodyPr>
            <a:normAutofit fontScale="85000" lnSpcReduction="20000"/>
          </a:bodyPr>
          <a:lstStyle/>
          <a:p>
            <a:pPr marL="0" indent="0">
              <a:buNone/>
            </a:pPr>
            <a:r>
              <a:rPr lang="en-US" dirty="0" err="1" smtClean="0"/>
              <a:t>Domenica</a:t>
            </a:r>
            <a:r>
              <a:rPr lang="en-US" dirty="0" smtClean="0"/>
              <a:t> </a:t>
            </a:r>
            <a:r>
              <a:rPr lang="en-US" dirty="0" err="1"/>
              <a:t>D'Elia</a:t>
            </a:r>
            <a:endParaRPr lang="en-US" dirty="0"/>
          </a:p>
          <a:p>
            <a:pPr marL="0" indent="0">
              <a:buNone/>
            </a:pPr>
            <a:r>
              <a:rPr lang="en-US" dirty="0"/>
              <a:t>Angelica </a:t>
            </a:r>
            <a:r>
              <a:rPr lang="en-US" dirty="0" err="1"/>
              <a:t>Tulipano</a:t>
            </a:r>
            <a:endParaRPr lang="en-US" dirty="0"/>
          </a:p>
          <a:p>
            <a:pPr marL="0" indent="0">
              <a:buNone/>
            </a:pPr>
            <a:r>
              <a:rPr lang="en-US" dirty="0" err="1"/>
              <a:t>Sabino</a:t>
            </a:r>
            <a:r>
              <a:rPr lang="en-US" dirty="0"/>
              <a:t> </a:t>
            </a:r>
            <a:r>
              <a:rPr lang="en-US" dirty="0" err="1"/>
              <a:t>Liuni</a:t>
            </a:r>
            <a:endParaRPr lang="en-US" dirty="0"/>
          </a:p>
          <a:p>
            <a:pPr marL="0" indent="0">
              <a:buNone/>
            </a:pPr>
            <a:r>
              <a:rPr lang="en-US" dirty="0" err="1"/>
              <a:t>Flavio</a:t>
            </a:r>
            <a:r>
              <a:rPr lang="en-US" dirty="0"/>
              <a:t> </a:t>
            </a:r>
            <a:r>
              <a:rPr lang="en-US" dirty="0" err="1"/>
              <a:t>Licciulli</a:t>
            </a:r>
            <a:endParaRPr lang="en-US" dirty="0"/>
          </a:p>
          <a:p>
            <a:pPr marL="0" indent="0">
              <a:buNone/>
            </a:pPr>
            <a:r>
              <a:rPr lang="en-US" dirty="0"/>
              <a:t>Giorgio </a:t>
            </a:r>
            <a:r>
              <a:rPr lang="en-US" dirty="0" err="1"/>
              <a:t>Grillo</a:t>
            </a:r>
            <a:endParaRPr lang="en-US" dirty="0"/>
          </a:p>
          <a:p>
            <a:pPr marL="0" indent="0">
              <a:buNone/>
            </a:pPr>
            <a:r>
              <a:rPr lang="en-US" dirty="0"/>
              <a:t>Arianna </a:t>
            </a:r>
            <a:r>
              <a:rPr lang="en-US" dirty="0" err="1"/>
              <a:t>Consiglio</a:t>
            </a:r>
            <a:endParaRPr lang="en-US" dirty="0"/>
          </a:p>
          <a:p>
            <a:pPr marL="0" indent="0">
              <a:buNone/>
            </a:pPr>
            <a:r>
              <a:rPr lang="en-US" dirty="0"/>
              <a:t>Nicola </a:t>
            </a:r>
            <a:r>
              <a:rPr lang="en-US" dirty="0" err="1"/>
              <a:t>Losito</a:t>
            </a:r>
            <a:endParaRPr lang="en-US" dirty="0"/>
          </a:p>
          <a:p>
            <a:pPr marL="0" indent="0">
              <a:buNone/>
            </a:pPr>
            <a:r>
              <a:rPr lang="en-US" dirty="0" err="1"/>
              <a:t>Domenico</a:t>
            </a:r>
            <a:r>
              <a:rPr lang="en-US" dirty="0"/>
              <a:t> Catalano</a:t>
            </a:r>
          </a:p>
          <a:p>
            <a:pPr marL="0" indent="0">
              <a:buNone/>
            </a:pPr>
            <a:r>
              <a:rPr lang="en-US" dirty="0"/>
              <a:t>Giuseppe </a:t>
            </a:r>
            <a:r>
              <a:rPr lang="en-US" dirty="0" err="1" smtClean="0"/>
              <a:t>Cananzi</a:t>
            </a:r>
            <a:endParaRPr lang="en-US" dirty="0" smtClean="0"/>
          </a:p>
          <a:p>
            <a:pPr marL="0" indent="0">
              <a:buNone/>
            </a:pPr>
            <a:r>
              <a:rPr lang="en-US" dirty="0"/>
              <a:t>Andreas </a:t>
            </a:r>
            <a:r>
              <a:rPr lang="en-US" dirty="0" smtClean="0"/>
              <a:t>Gisel</a:t>
            </a:r>
            <a:endParaRPr lang="en-US" dirty="0"/>
          </a:p>
        </p:txBody>
      </p:sp>
    </p:spTree>
    <p:extLst>
      <p:ext uri="{BB962C8B-B14F-4D97-AF65-F5344CB8AC3E}">
        <p14:creationId xmlns:p14="http://schemas.microsoft.com/office/powerpoint/2010/main" val="36884723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a:t>
            </a:r>
            <a:endParaRPr lang="en-US" dirty="0"/>
          </a:p>
        </p:txBody>
      </p:sp>
      <p:sp>
        <p:nvSpPr>
          <p:cNvPr id="3" name="Content Placeholder 2"/>
          <p:cNvSpPr>
            <a:spLocks noGrp="1"/>
          </p:cNvSpPr>
          <p:nvPr>
            <p:ph idx="1"/>
          </p:nvPr>
        </p:nvSpPr>
        <p:spPr/>
        <p:txBody>
          <a:bodyPr>
            <a:normAutofit fontScale="62500" lnSpcReduction="20000"/>
          </a:bodyPr>
          <a:lstStyle/>
          <a:p>
            <a:r>
              <a:rPr lang="it-IT" sz="2800" b="1" dirty="0"/>
              <a:t>KBBE.2011.3.6-02: </a:t>
            </a:r>
            <a:r>
              <a:rPr lang="it-IT" sz="2800" b="1" dirty="0" err="1"/>
              <a:t>Supporting</a:t>
            </a:r>
            <a:r>
              <a:rPr lang="it-IT" sz="2800" b="1" dirty="0"/>
              <a:t> the </a:t>
            </a:r>
            <a:r>
              <a:rPr lang="it-IT" sz="2800" b="1" dirty="0" err="1"/>
              <a:t>development</a:t>
            </a:r>
            <a:r>
              <a:rPr lang="it-IT" sz="2800" b="1" dirty="0"/>
              <a:t> of </a:t>
            </a:r>
            <a:r>
              <a:rPr lang="it-IT" sz="2800" b="1" dirty="0" err="1"/>
              <a:t>Bioinformatics</a:t>
            </a:r>
            <a:r>
              <a:rPr lang="it-IT" sz="2800" b="1" dirty="0"/>
              <a:t> </a:t>
            </a:r>
            <a:r>
              <a:rPr lang="it-IT" sz="2800" b="1" dirty="0" err="1"/>
              <a:t>Infrastructures</a:t>
            </a:r>
            <a:r>
              <a:rPr lang="it-IT" sz="2800" b="1" dirty="0"/>
              <a:t> for the </a:t>
            </a:r>
            <a:r>
              <a:rPr lang="it-IT" sz="2800" b="1" dirty="0" err="1"/>
              <a:t>effective</a:t>
            </a:r>
            <a:r>
              <a:rPr lang="it-IT" sz="2800" b="1" dirty="0"/>
              <a:t> </a:t>
            </a:r>
            <a:r>
              <a:rPr lang="it-IT" sz="2800" b="1" dirty="0" err="1"/>
              <a:t>exploitation</a:t>
            </a:r>
            <a:r>
              <a:rPr lang="it-IT" sz="2800" b="1" dirty="0"/>
              <a:t> of </a:t>
            </a:r>
            <a:r>
              <a:rPr lang="it-IT" sz="2800" b="1" dirty="0" err="1"/>
              <a:t>genomic</a:t>
            </a:r>
            <a:r>
              <a:rPr lang="it-IT" sz="2800" b="1" dirty="0"/>
              <a:t> data: Beyond </a:t>
            </a:r>
            <a:r>
              <a:rPr lang="it-IT" sz="2800" b="1" dirty="0" err="1"/>
              <a:t>health</a:t>
            </a:r>
            <a:r>
              <a:rPr lang="it-IT" sz="2800" b="1" dirty="0"/>
              <a:t> </a:t>
            </a:r>
            <a:r>
              <a:rPr lang="it-IT" sz="2800" b="1" dirty="0" err="1"/>
              <a:t>applications</a:t>
            </a:r>
            <a:endParaRPr lang="en-US" sz="2800" dirty="0"/>
          </a:p>
          <a:p>
            <a:endParaRPr lang="it-IT" sz="2800" dirty="0" smtClean="0"/>
          </a:p>
          <a:p>
            <a:r>
              <a:rPr lang="it-IT" sz="2800" dirty="0" err="1" smtClean="0"/>
              <a:t>Bioinformatics</a:t>
            </a:r>
            <a:r>
              <a:rPr lang="it-IT" sz="2800" dirty="0" smtClean="0"/>
              <a:t> </a:t>
            </a:r>
            <a:r>
              <a:rPr lang="it-IT" sz="2800" dirty="0" err="1"/>
              <a:t>tools</a:t>
            </a:r>
            <a:r>
              <a:rPr lang="it-IT" sz="2800" dirty="0"/>
              <a:t> for the </a:t>
            </a:r>
            <a:r>
              <a:rPr lang="it-IT" sz="2800" dirty="0" err="1"/>
              <a:t>effective</a:t>
            </a:r>
            <a:r>
              <a:rPr lang="it-IT" sz="2800" dirty="0"/>
              <a:t> </a:t>
            </a:r>
            <a:r>
              <a:rPr lang="it-IT" sz="2800" dirty="0" err="1"/>
              <a:t>exploitation</a:t>
            </a:r>
            <a:r>
              <a:rPr lang="it-IT" sz="2800" dirty="0"/>
              <a:t> of </a:t>
            </a:r>
            <a:r>
              <a:rPr lang="it-IT" sz="2800" dirty="0" err="1"/>
              <a:t>genomic</a:t>
            </a:r>
            <a:r>
              <a:rPr lang="it-IT" sz="2800" dirty="0"/>
              <a:t> data are of </a:t>
            </a:r>
            <a:r>
              <a:rPr lang="it-IT" sz="2800" dirty="0" err="1"/>
              <a:t>increasing</a:t>
            </a:r>
            <a:r>
              <a:rPr lang="it-IT" sz="2800" dirty="0"/>
              <a:t> </a:t>
            </a:r>
            <a:r>
              <a:rPr lang="it-IT" sz="2800" dirty="0" err="1"/>
              <a:t>importance</a:t>
            </a:r>
            <a:r>
              <a:rPr lang="it-IT" sz="2800" dirty="0"/>
              <a:t> </a:t>
            </a:r>
            <a:r>
              <a:rPr lang="it-IT" sz="2800" dirty="0" err="1"/>
              <a:t>across</a:t>
            </a:r>
            <a:r>
              <a:rPr lang="it-IT" sz="2800" dirty="0"/>
              <a:t> the KBBE. </a:t>
            </a:r>
            <a:r>
              <a:rPr lang="it-IT" sz="2800" dirty="0" err="1">
                <a:solidFill>
                  <a:srgbClr val="FF0000"/>
                </a:solidFill>
              </a:rPr>
              <a:t>Recent</a:t>
            </a:r>
            <a:r>
              <a:rPr lang="it-IT" sz="2800" dirty="0">
                <a:solidFill>
                  <a:srgbClr val="FF0000"/>
                </a:solidFill>
              </a:rPr>
              <a:t> </a:t>
            </a:r>
            <a:r>
              <a:rPr lang="it-IT" sz="2800" dirty="0" err="1">
                <a:solidFill>
                  <a:srgbClr val="FF0000"/>
                </a:solidFill>
              </a:rPr>
              <a:t>efforts</a:t>
            </a:r>
            <a:r>
              <a:rPr lang="it-IT" sz="2800" dirty="0">
                <a:solidFill>
                  <a:srgbClr val="FF0000"/>
                </a:solidFill>
              </a:rPr>
              <a:t> on the </a:t>
            </a:r>
            <a:r>
              <a:rPr lang="it-IT" sz="2800" dirty="0" err="1">
                <a:solidFill>
                  <a:srgbClr val="FF0000"/>
                </a:solidFill>
              </a:rPr>
              <a:t>development</a:t>
            </a:r>
            <a:r>
              <a:rPr lang="it-IT" sz="2800" dirty="0">
                <a:solidFill>
                  <a:srgbClr val="FF0000"/>
                </a:solidFill>
              </a:rPr>
              <a:t> of a pan-</a:t>
            </a:r>
            <a:r>
              <a:rPr lang="it-IT" sz="2800" dirty="0" err="1">
                <a:solidFill>
                  <a:srgbClr val="FF0000"/>
                </a:solidFill>
              </a:rPr>
              <a:t>European</a:t>
            </a:r>
            <a:r>
              <a:rPr lang="it-IT" sz="2800" dirty="0">
                <a:solidFill>
                  <a:srgbClr val="FF0000"/>
                </a:solidFill>
              </a:rPr>
              <a:t> </a:t>
            </a:r>
            <a:r>
              <a:rPr lang="it-IT" sz="2800" dirty="0" err="1">
                <a:solidFill>
                  <a:srgbClr val="FF0000"/>
                </a:solidFill>
              </a:rPr>
              <a:t>bioinformatics</a:t>
            </a:r>
            <a:r>
              <a:rPr lang="it-IT" sz="2800" dirty="0">
                <a:solidFill>
                  <a:srgbClr val="FF0000"/>
                </a:solidFill>
              </a:rPr>
              <a:t> </a:t>
            </a:r>
            <a:r>
              <a:rPr lang="it-IT" sz="2800" dirty="0" err="1">
                <a:solidFill>
                  <a:srgbClr val="FF0000"/>
                </a:solidFill>
              </a:rPr>
              <a:t>infrastructure</a:t>
            </a:r>
            <a:r>
              <a:rPr lang="it-IT" sz="2800" dirty="0">
                <a:solidFill>
                  <a:srgbClr val="FF0000"/>
                </a:solidFill>
              </a:rPr>
              <a:t> </a:t>
            </a:r>
            <a:r>
              <a:rPr lang="it-IT" sz="2800" dirty="0" err="1">
                <a:solidFill>
                  <a:srgbClr val="FF0000"/>
                </a:solidFill>
              </a:rPr>
              <a:t>have</a:t>
            </a:r>
            <a:r>
              <a:rPr lang="it-IT" sz="2800" dirty="0">
                <a:solidFill>
                  <a:srgbClr val="FF0000"/>
                </a:solidFill>
              </a:rPr>
              <a:t> </a:t>
            </a:r>
            <a:r>
              <a:rPr lang="it-IT" sz="2800" dirty="0" err="1">
                <a:solidFill>
                  <a:srgbClr val="FF0000"/>
                </a:solidFill>
              </a:rPr>
              <a:t>been</a:t>
            </a:r>
            <a:r>
              <a:rPr lang="it-IT" sz="2800" dirty="0">
                <a:solidFill>
                  <a:srgbClr val="FF0000"/>
                </a:solidFill>
              </a:rPr>
              <a:t> </a:t>
            </a:r>
            <a:r>
              <a:rPr lang="it-IT" sz="2800" dirty="0" err="1">
                <a:solidFill>
                  <a:srgbClr val="FF0000"/>
                </a:solidFill>
              </a:rPr>
              <a:t>important</a:t>
            </a:r>
            <a:r>
              <a:rPr lang="it-IT" sz="2800" dirty="0">
                <a:solidFill>
                  <a:srgbClr val="FF0000"/>
                </a:solidFill>
              </a:rPr>
              <a:t> </a:t>
            </a:r>
            <a:r>
              <a:rPr lang="it-IT" sz="2800" dirty="0" err="1">
                <a:solidFill>
                  <a:srgbClr val="FF0000"/>
                </a:solidFill>
              </a:rPr>
              <a:t>but</a:t>
            </a:r>
            <a:r>
              <a:rPr lang="it-IT" sz="2800" dirty="0">
                <a:solidFill>
                  <a:srgbClr val="FF0000"/>
                </a:solidFill>
              </a:rPr>
              <a:t> </a:t>
            </a:r>
            <a:r>
              <a:rPr lang="it-IT" sz="2800" dirty="0" err="1">
                <a:solidFill>
                  <a:srgbClr val="FF0000"/>
                </a:solidFill>
              </a:rPr>
              <a:t>principally</a:t>
            </a:r>
            <a:r>
              <a:rPr lang="it-IT" sz="2800" dirty="0">
                <a:solidFill>
                  <a:srgbClr val="FF0000"/>
                </a:solidFill>
              </a:rPr>
              <a:t> </a:t>
            </a:r>
            <a:r>
              <a:rPr lang="it-IT" sz="2800" dirty="0" err="1">
                <a:solidFill>
                  <a:srgbClr val="FF0000"/>
                </a:solidFill>
              </a:rPr>
              <a:t>focused</a:t>
            </a:r>
            <a:r>
              <a:rPr lang="it-IT" sz="2800" dirty="0">
                <a:solidFill>
                  <a:srgbClr val="FF0000"/>
                </a:solidFill>
              </a:rPr>
              <a:t> on </a:t>
            </a:r>
            <a:r>
              <a:rPr lang="it-IT" sz="2800" dirty="0" err="1">
                <a:solidFill>
                  <a:srgbClr val="FF0000"/>
                </a:solidFill>
              </a:rPr>
              <a:t>health-related</a:t>
            </a:r>
            <a:r>
              <a:rPr lang="it-IT" sz="2800" dirty="0">
                <a:solidFill>
                  <a:srgbClr val="FF0000"/>
                </a:solidFill>
              </a:rPr>
              <a:t> </a:t>
            </a:r>
            <a:r>
              <a:rPr lang="it-IT" sz="2800" dirty="0" err="1">
                <a:solidFill>
                  <a:srgbClr val="FF0000"/>
                </a:solidFill>
              </a:rPr>
              <a:t>applications</a:t>
            </a:r>
            <a:r>
              <a:rPr lang="it-IT" sz="2800" dirty="0">
                <a:solidFill>
                  <a:srgbClr val="FF0000"/>
                </a:solidFill>
              </a:rPr>
              <a:t>. </a:t>
            </a:r>
            <a:r>
              <a:rPr lang="it-IT" sz="2800" dirty="0" err="1"/>
              <a:t>It</a:t>
            </a:r>
            <a:r>
              <a:rPr lang="it-IT" sz="2800" dirty="0"/>
              <a:t> </a:t>
            </a:r>
            <a:r>
              <a:rPr lang="it-IT" sz="2800" dirty="0" err="1"/>
              <a:t>is</a:t>
            </a:r>
            <a:r>
              <a:rPr lang="it-IT" sz="2800" dirty="0"/>
              <a:t> of </a:t>
            </a:r>
            <a:r>
              <a:rPr lang="it-IT" sz="2800" dirty="0" err="1"/>
              <a:t>critical</a:t>
            </a:r>
            <a:r>
              <a:rPr lang="it-IT" sz="2800" dirty="0"/>
              <a:t> </a:t>
            </a:r>
            <a:r>
              <a:rPr lang="it-IT" sz="2800" dirty="0" err="1"/>
              <a:t>importance</a:t>
            </a:r>
            <a:r>
              <a:rPr lang="it-IT" sz="2800" dirty="0"/>
              <a:t> for </a:t>
            </a:r>
            <a:r>
              <a:rPr lang="it-IT" sz="2800" dirty="0" err="1"/>
              <a:t>maximising</a:t>
            </a:r>
            <a:r>
              <a:rPr lang="it-IT" sz="2800" dirty="0"/>
              <a:t> the utility of </a:t>
            </a:r>
            <a:r>
              <a:rPr lang="it-IT" sz="2800" dirty="0" err="1"/>
              <a:t>bioinformatics</a:t>
            </a:r>
            <a:r>
              <a:rPr lang="it-IT" sz="2800" dirty="0"/>
              <a:t> </a:t>
            </a:r>
            <a:r>
              <a:rPr lang="it-IT" sz="2800" dirty="0" err="1"/>
              <a:t>approaches</a:t>
            </a:r>
            <a:r>
              <a:rPr lang="it-IT" sz="2800" dirty="0"/>
              <a:t> for the KBBE </a:t>
            </a:r>
            <a:r>
              <a:rPr lang="it-IT" sz="2800" dirty="0" err="1"/>
              <a:t>that</a:t>
            </a:r>
            <a:r>
              <a:rPr lang="it-IT" sz="2800" dirty="0"/>
              <a:t> a </a:t>
            </a:r>
            <a:r>
              <a:rPr lang="it-IT" sz="2800" dirty="0" err="1"/>
              <a:t>balanced</a:t>
            </a:r>
            <a:r>
              <a:rPr lang="it-IT" sz="2800" dirty="0"/>
              <a:t> </a:t>
            </a:r>
            <a:r>
              <a:rPr lang="it-IT" sz="2800" dirty="0" err="1"/>
              <a:t>approach</a:t>
            </a:r>
            <a:r>
              <a:rPr lang="it-IT" sz="2800" dirty="0"/>
              <a:t> </a:t>
            </a:r>
            <a:r>
              <a:rPr lang="it-IT" sz="2800" dirty="0" err="1"/>
              <a:t>between</a:t>
            </a:r>
            <a:r>
              <a:rPr lang="it-IT" sz="2800" dirty="0"/>
              <a:t> </a:t>
            </a:r>
            <a:r>
              <a:rPr lang="it-IT" sz="2800" dirty="0" err="1"/>
              <a:t>health</a:t>
            </a:r>
            <a:r>
              <a:rPr lang="it-IT" sz="2800" dirty="0"/>
              <a:t> and non-</a:t>
            </a:r>
            <a:r>
              <a:rPr lang="it-IT" sz="2800" dirty="0" err="1"/>
              <a:t>health</a:t>
            </a:r>
            <a:r>
              <a:rPr lang="it-IT" sz="2800" dirty="0"/>
              <a:t> </a:t>
            </a:r>
            <a:r>
              <a:rPr lang="it-IT" sz="2800" dirty="0" err="1"/>
              <a:t>related</a:t>
            </a:r>
            <a:r>
              <a:rPr lang="it-IT" sz="2800" dirty="0"/>
              <a:t> </a:t>
            </a:r>
            <a:r>
              <a:rPr lang="it-IT" sz="2800" dirty="0" err="1"/>
              <a:t>applications</a:t>
            </a:r>
            <a:r>
              <a:rPr lang="it-IT" sz="2800" dirty="0"/>
              <a:t> </a:t>
            </a:r>
            <a:r>
              <a:rPr lang="it-IT" sz="2800" dirty="0" err="1"/>
              <a:t>is</a:t>
            </a:r>
            <a:r>
              <a:rPr lang="it-IT" sz="2800" dirty="0"/>
              <a:t> </a:t>
            </a:r>
            <a:r>
              <a:rPr lang="it-IT" sz="2800" dirty="0" err="1"/>
              <a:t>fostered</a:t>
            </a:r>
            <a:r>
              <a:rPr lang="it-IT" sz="2800" dirty="0"/>
              <a:t> from the </a:t>
            </a:r>
            <a:r>
              <a:rPr lang="it-IT" sz="2800" dirty="0" err="1"/>
              <a:t>earliest</a:t>
            </a:r>
            <a:r>
              <a:rPr lang="it-IT" sz="2800" dirty="0"/>
              <a:t> </a:t>
            </a:r>
            <a:r>
              <a:rPr lang="it-IT" sz="2800" dirty="0" err="1"/>
              <a:t>stages</a:t>
            </a:r>
            <a:r>
              <a:rPr lang="it-IT" sz="2800" dirty="0"/>
              <a:t> of the </a:t>
            </a:r>
            <a:r>
              <a:rPr lang="it-IT" sz="2800" dirty="0" err="1"/>
              <a:t>development</a:t>
            </a:r>
            <a:r>
              <a:rPr lang="it-IT" sz="2800" dirty="0"/>
              <a:t> of </a:t>
            </a:r>
            <a:r>
              <a:rPr lang="it-IT" sz="2800" dirty="0" err="1"/>
              <a:t>bioinformatics</a:t>
            </a:r>
            <a:r>
              <a:rPr lang="it-IT" sz="2800" dirty="0"/>
              <a:t> </a:t>
            </a:r>
            <a:r>
              <a:rPr lang="it-IT" sz="2800" dirty="0" err="1"/>
              <a:t>infrastructures</a:t>
            </a:r>
            <a:r>
              <a:rPr lang="it-IT" sz="2800" dirty="0">
                <a:solidFill>
                  <a:srgbClr val="FF0000"/>
                </a:solidFill>
              </a:rPr>
              <a:t>. The </a:t>
            </a:r>
            <a:r>
              <a:rPr lang="it-IT" sz="2800" dirty="0" err="1">
                <a:solidFill>
                  <a:srgbClr val="FF0000"/>
                </a:solidFill>
              </a:rPr>
              <a:t>aim</a:t>
            </a:r>
            <a:r>
              <a:rPr lang="it-IT" sz="2800" dirty="0">
                <a:solidFill>
                  <a:srgbClr val="FF0000"/>
                </a:solidFill>
              </a:rPr>
              <a:t> of </a:t>
            </a:r>
            <a:r>
              <a:rPr lang="it-IT" sz="2800" dirty="0" err="1">
                <a:solidFill>
                  <a:srgbClr val="FF0000"/>
                </a:solidFill>
              </a:rPr>
              <a:t>this</a:t>
            </a:r>
            <a:r>
              <a:rPr lang="it-IT" sz="2800" dirty="0">
                <a:solidFill>
                  <a:srgbClr val="FF0000"/>
                </a:solidFill>
              </a:rPr>
              <a:t> </a:t>
            </a:r>
            <a:r>
              <a:rPr lang="it-IT" sz="2800" dirty="0" err="1">
                <a:solidFill>
                  <a:srgbClr val="FF0000"/>
                </a:solidFill>
              </a:rPr>
              <a:t>topic</a:t>
            </a:r>
            <a:r>
              <a:rPr lang="it-IT" sz="2800" dirty="0">
                <a:solidFill>
                  <a:srgbClr val="FF0000"/>
                </a:solidFill>
              </a:rPr>
              <a:t> </a:t>
            </a:r>
            <a:r>
              <a:rPr lang="it-IT" sz="2800" dirty="0" err="1">
                <a:solidFill>
                  <a:srgbClr val="FF0000"/>
                </a:solidFill>
              </a:rPr>
              <a:t>is</a:t>
            </a:r>
            <a:r>
              <a:rPr lang="it-IT" sz="2800" dirty="0">
                <a:solidFill>
                  <a:srgbClr val="FF0000"/>
                </a:solidFill>
              </a:rPr>
              <a:t> to </a:t>
            </a:r>
            <a:r>
              <a:rPr lang="it-IT" sz="2800" dirty="0" err="1">
                <a:solidFill>
                  <a:srgbClr val="FF0000"/>
                </a:solidFill>
              </a:rPr>
              <a:t>support</a:t>
            </a:r>
            <a:r>
              <a:rPr lang="it-IT" sz="2800" dirty="0">
                <a:solidFill>
                  <a:srgbClr val="FF0000"/>
                </a:solidFill>
              </a:rPr>
              <a:t> the KBBE </a:t>
            </a:r>
            <a:r>
              <a:rPr lang="it-IT" sz="2800" dirty="0" err="1">
                <a:solidFill>
                  <a:srgbClr val="FF0000"/>
                </a:solidFill>
              </a:rPr>
              <a:t>bioinformatics</a:t>
            </a:r>
            <a:r>
              <a:rPr lang="it-IT" sz="2800" dirty="0">
                <a:solidFill>
                  <a:srgbClr val="FF0000"/>
                </a:solidFill>
              </a:rPr>
              <a:t> </a:t>
            </a:r>
            <a:r>
              <a:rPr lang="it-IT" sz="2800" dirty="0" err="1">
                <a:solidFill>
                  <a:srgbClr val="FF0000"/>
                </a:solidFill>
              </a:rPr>
              <a:t>stakeholders</a:t>
            </a:r>
            <a:r>
              <a:rPr lang="it-IT" sz="2800" dirty="0">
                <a:solidFill>
                  <a:srgbClr val="FF0000"/>
                </a:solidFill>
              </a:rPr>
              <a:t> to coordinate, join </a:t>
            </a:r>
            <a:r>
              <a:rPr lang="it-IT" sz="2800" dirty="0" err="1">
                <a:solidFill>
                  <a:srgbClr val="FF0000"/>
                </a:solidFill>
              </a:rPr>
              <a:t>efforts</a:t>
            </a:r>
            <a:r>
              <a:rPr lang="it-IT" sz="2800" dirty="0">
                <a:solidFill>
                  <a:srgbClr val="FF0000"/>
                </a:solidFill>
              </a:rPr>
              <a:t> and feedback to the pan-</a:t>
            </a:r>
            <a:r>
              <a:rPr lang="it-IT" sz="2800" dirty="0" err="1">
                <a:solidFill>
                  <a:srgbClr val="FF0000"/>
                </a:solidFill>
              </a:rPr>
              <a:t>European</a:t>
            </a:r>
            <a:r>
              <a:rPr lang="it-IT" sz="2800" dirty="0">
                <a:solidFill>
                  <a:srgbClr val="FF0000"/>
                </a:solidFill>
              </a:rPr>
              <a:t> </a:t>
            </a:r>
            <a:r>
              <a:rPr lang="it-IT" sz="2800" dirty="0" err="1">
                <a:solidFill>
                  <a:srgbClr val="FF0000"/>
                </a:solidFill>
              </a:rPr>
              <a:t>bioinformatics</a:t>
            </a:r>
            <a:r>
              <a:rPr lang="it-IT" sz="2800" dirty="0">
                <a:solidFill>
                  <a:srgbClr val="FF0000"/>
                </a:solidFill>
              </a:rPr>
              <a:t> </a:t>
            </a:r>
            <a:r>
              <a:rPr lang="it-IT" sz="2800" dirty="0" err="1">
                <a:solidFill>
                  <a:srgbClr val="FF0000"/>
                </a:solidFill>
              </a:rPr>
              <a:t>infrastructures</a:t>
            </a:r>
            <a:r>
              <a:rPr lang="it-IT" sz="2800" dirty="0">
                <a:solidFill>
                  <a:srgbClr val="FF0000"/>
                </a:solidFill>
              </a:rPr>
              <a:t> on </a:t>
            </a:r>
            <a:r>
              <a:rPr lang="it-IT" sz="2800" dirty="0" err="1">
                <a:solidFill>
                  <a:srgbClr val="FF0000"/>
                </a:solidFill>
              </a:rPr>
              <a:t>opportunities</a:t>
            </a:r>
            <a:r>
              <a:rPr lang="it-IT" sz="2800" dirty="0">
                <a:solidFill>
                  <a:srgbClr val="FF0000"/>
                </a:solidFill>
              </a:rPr>
              <a:t> and </a:t>
            </a:r>
            <a:r>
              <a:rPr lang="it-IT" sz="2800" dirty="0" err="1">
                <a:solidFill>
                  <a:srgbClr val="FF0000"/>
                </a:solidFill>
              </a:rPr>
              <a:t>priorities</a:t>
            </a:r>
            <a:r>
              <a:rPr lang="it-IT" sz="2800" dirty="0">
                <a:solidFill>
                  <a:srgbClr val="FF0000"/>
                </a:solidFill>
              </a:rPr>
              <a:t> so to </a:t>
            </a:r>
            <a:r>
              <a:rPr lang="it-IT" sz="2800" dirty="0" err="1">
                <a:solidFill>
                  <a:srgbClr val="FF0000"/>
                </a:solidFill>
              </a:rPr>
              <a:t>reinforce</a:t>
            </a:r>
            <a:r>
              <a:rPr lang="it-IT" sz="2800" dirty="0">
                <a:solidFill>
                  <a:srgbClr val="FF0000"/>
                </a:solidFill>
              </a:rPr>
              <a:t> </a:t>
            </a:r>
            <a:r>
              <a:rPr lang="it-IT" sz="2800" dirty="0" err="1">
                <a:solidFill>
                  <a:srgbClr val="FF0000"/>
                </a:solidFill>
              </a:rPr>
              <a:t>its</a:t>
            </a:r>
            <a:r>
              <a:rPr lang="it-IT" sz="2800" dirty="0">
                <a:solidFill>
                  <a:srgbClr val="FF0000"/>
                </a:solidFill>
              </a:rPr>
              <a:t> </a:t>
            </a:r>
            <a:r>
              <a:rPr lang="it-IT" sz="2800" dirty="0" err="1">
                <a:solidFill>
                  <a:srgbClr val="FF0000"/>
                </a:solidFill>
              </a:rPr>
              <a:t>exploitation</a:t>
            </a:r>
            <a:r>
              <a:rPr lang="it-IT" sz="2800" dirty="0">
                <a:solidFill>
                  <a:srgbClr val="FF0000"/>
                </a:solidFill>
              </a:rPr>
              <a:t> </a:t>
            </a:r>
            <a:r>
              <a:rPr lang="it-IT" sz="2800" dirty="0" err="1">
                <a:solidFill>
                  <a:srgbClr val="FF0000"/>
                </a:solidFill>
              </a:rPr>
              <a:t>beyond</a:t>
            </a:r>
            <a:r>
              <a:rPr lang="it-IT" sz="2800" dirty="0">
                <a:solidFill>
                  <a:srgbClr val="FF0000"/>
                </a:solidFill>
              </a:rPr>
              <a:t> the </a:t>
            </a:r>
            <a:r>
              <a:rPr lang="it-IT" sz="2800" dirty="0" err="1">
                <a:solidFill>
                  <a:srgbClr val="FF0000"/>
                </a:solidFill>
              </a:rPr>
              <a:t>health</a:t>
            </a:r>
            <a:r>
              <a:rPr lang="it-IT" sz="2800" dirty="0">
                <a:solidFill>
                  <a:srgbClr val="FF0000"/>
                </a:solidFill>
              </a:rPr>
              <a:t> </a:t>
            </a:r>
            <a:r>
              <a:rPr lang="it-IT" sz="2800" dirty="0" err="1">
                <a:solidFill>
                  <a:srgbClr val="FF0000"/>
                </a:solidFill>
              </a:rPr>
              <a:t>dimension</a:t>
            </a:r>
            <a:r>
              <a:rPr lang="it-IT" sz="2800" dirty="0">
                <a:solidFill>
                  <a:srgbClr val="FF0000"/>
                </a:solidFill>
              </a:rPr>
              <a:t>.</a:t>
            </a:r>
            <a:endParaRPr lang="en-US" sz="2800" dirty="0">
              <a:solidFill>
                <a:srgbClr val="FF0000"/>
              </a:solidFill>
            </a:endParaRPr>
          </a:p>
          <a:p>
            <a:r>
              <a:rPr lang="it-IT" sz="2800" b="1" dirty="0" err="1"/>
              <a:t>Funding</a:t>
            </a:r>
            <a:r>
              <a:rPr lang="it-IT" sz="2800" b="1" dirty="0"/>
              <a:t> </a:t>
            </a:r>
            <a:r>
              <a:rPr lang="it-IT" sz="2800" b="1" dirty="0" err="1"/>
              <a:t>scheme</a:t>
            </a:r>
            <a:r>
              <a:rPr lang="it-IT" sz="2800" b="1" dirty="0"/>
              <a:t>: </a:t>
            </a:r>
            <a:r>
              <a:rPr lang="it-IT" sz="2800" dirty="0" err="1"/>
              <a:t>Coordination</a:t>
            </a:r>
            <a:r>
              <a:rPr lang="it-IT" sz="2800" dirty="0"/>
              <a:t> and </a:t>
            </a:r>
            <a:r>
              <a:rPr lang="it-IT" sz="2800" dirty="0" err="1"/>
              <a:t>support</a:t>
            </a:r>
            <a:r>
              <a:rPr lang="it-IT" sz="2800" dirty="0"/>
              <a:t> </a:t>
            </a:r>
            <a:r>
              <a:rPr lang="it-IT" sz="2800" dirty="0" err="1"/>
              <a:t>actions</a:t>
            </a:r>
            <a:r>
              <a:rPr lang="it-IT" sz="2800" dirty="0"/>
              <a:t> (</a:t>
            </a:r>
            <a:r>
              <a:rPr lang="it-IT" sz="2800" dirty="0" err="1"/>
              <a:t>coordinating</a:t>
            </a:r>
            <a:r>
              <a:rPr lang="it-IT" sz="2800" dirty="0"/>
              <a:t> </a:t>
            </a:r>
            <a:r>
              <a:rPr lang="it-IT" sz="2800" dirty="0" err="1"/>
              <a:t>action</a:t>
            </a:r>
            <a:r>
              <a:rPr lang="it-IT" sz="2800" dirty="0"/>
              <a:t>). The </a:t>
            </a:r>
            <a:r>
              <a:rPr lang="it-IT" sz="2800" dirty="0" err="1"/>
              <a:t>requested</a:t>
            </a:r>
            <a:r>
              <a:rPr lang="it-IT" sz="2800" dirty="0"/>
              <a:t> </a:t>
            </a:r>
            <a:r>
              <a:rPr lang="it-IT" sz="2800" dirty="0" err="1"/>
              <a:t>European</a:t>
            </a:r>
            <a:r>
              <a:rPr lang="it-IT" sz="2800" dirty="0"/>
              <a:t> Union </a:t>
            </a:r>
            <a:r>
              <a:rPr lang="it-IT" sz="2800" dirty="0" err="1"/>
              <a:t>contribution</a:t>
            </a:r>
            <a:r>
              <a:rPr lang="it-IT" sz="2800" dirty="0"/>
              <a:t> </a:t>
            </a:r>
            <a:r>
              <a:rPr lang="it-IT" sz="2800" dirty="0" err="1"/>
              <a:t>shall</a:t>
            </a:r>
            <a:r>
              <a:rPr lang="it-IT" sz="2800" dirty="0"/>
              <a:t> </a:t>
            </a:r>
            <a:r>
              <a:rPr lang="it-IT" sz="2800" dirty="0" err="1"/>
              <a:t>not</a:t>
            </a:r>
            <a:r>
              <a:rPr lang="it-IT" sz="2800" dirty="0"/>
              <a:t> </a:t>
            </a:r>
            <a:r>
              <a:rPr lang="it-IT" sz="2800" dirty="0" err="1"/>
              <a:t>exceed</a:t>
            </a:r>
            <a:r>
              <a:rPr lang="it-IT" sz="2800" dirty="0"/>
              <a:t> EUR 1 000 000.</a:t>
            </a:r>
            <a:endParaRPr lang="en-US" sz="2800" dirty="0"/>
          </a:p>
          <a:p>
            <a:r>
              <a:rPr lang="it-IT" sz="2800" b="1" dirty="0" err="1"/>
              <a:t>Expected</a:t>
            </a:r>
            <a:r>
              <a:rPr lang="it-IT" sz="2800" b="1" dirty="0"/>
              <a:t> </a:t>
            </a:r>
            <a:r>
              <a:rPr lang="it-IT" sz="2800" b="1" dirty="0" err="1"/>
              <a:t>Impacts</a:t>
            </a:r>
            <a:r>
              <a:rPr lang="it-IT" sz="2800" b="1" dirty="0"/>
              <a:t>: </a:t>
            </a:r>
            <a:r>
              <a:rPr lang="it-IT" sz="2800" dirty="0" err="1"/>
              <a:t>It</a:t>
            </a:r>
            <a:r>
              <a:rPr lang="it-IT" sz="2800" dirty="0"/>
              <a:t> </a:t>
            </a:r>
            <a:r>
              <a:rPr lang="it-IT" sz="2800" dirty="0" err="1"/>
              <a:t>is</a:t>
            </a:r>
            <a:r>
              <a:rPr lang="it-IT" sz="2800" dirty="0"/>
              <a:t> </a:t>
            </a:r>
            <a:r>
              <a:rPr lang="it-IT" sz="2800" dirty="0" err="1"/>
              <a:t>expected</a:t>
            </a:r>
            <a:r>
              <a:rPr lang="it-IT" sz="2800" dirty="0"/>
              <a:t> </a:t>
            </a:r>
            <a:r>
              <a:rPr lang="it-IT" sz="2800" dirty="0" err="1"/>
              <a:t>that</a:t>
            </a:r>
            <a:r>
              <a:rPr lang="it-IT" sz="2800" dirty="0"/>
              <a:t> </a:t>
            </a:r>
            <a:r>
              <a:rPr lang="it-IT" sz="2800" dirty="0" err="1"/>
              <a:t>this</a:t>
            </a:r>
            <a:r>
              <a:rPr lang="it-IT" sz="2800" dirty="0"/>
              <a:t> </a:t>
            </a:r>
            <a:r>
              <a:rPr lang="it-IT" sz="2800" dirty="0" err="1"/>
              <a:t>proposal</a:t>
            </a:r>
            <a:r>
              <a:rPr lang="it-IT" sz="2800" dirty="0"/>
              <a:t> </a:t>
            </a:r>
            <a:r>
              <a:rPr lang="it-IT" sz="2800" dirty="0" err="1"/>
              <a:t>will</a:t>
            </a:r>
            <a:r>
              <a:rPr lang="it-IT" sz="2800" dirty="0"/>
              <a:t> </a:t>
            </a:r>
            <a:r>
              <a:rPr lang="it-IT" sz="2800" dirty="0" err="1"/>
              <a:t>reinforce</a:t>
            </a:r>
            <a:r>
              <a:rPr lang="it-IT" sz="2800" dirty="0"/>
              <a:t> the KBBE </a:t>
            </a:r>
            <a:r>
              <a:rPr lang="it-IT" sz="2800" dirty="0" err="1"/>
              <a:t>dimension</a:t>
            </a:r>
            <a:r>
              <a:rPr lang="it-IT" sz="2800" dirty="0"/>
              <a:t> </a:t>
            </a:r>
            <a:r>
              <a:rPr lang="it-IT" sz="2800" dirty="0" err="1"/>
              <a:t>within</a:t>
            </a:r>
            <a:r>
              <a:rPr lang="it-IT" sz="2800" dirty="0"/>
              <a:t> the pan-</a:t>
            </a:r>
            <a:r>
              <a:rPr lang="it-IT" sz="2800" dirty="0" err="1"/>
              <a:t>European</a:t>
            </a:r>
            <a:r>
              <a:rPr lang="it-IT" sz="2800" dirty="0"/>
              <a:t> </a:t>
            </a:r>
            <a:r>
              <a:rPr lang="it-IT" sz="2800" dirty="0" err="1"/>
              <a:t>bioinformatics</a:t>
            </a:r>
            <a:r>
              <a:rPr lang="it-IT" sz="2800" dirty="0"/>
              <a:t> </a:t>
            </a:r>
            <a:r>
              <a:rPr lang="it-IT" sz="2800" dirty="0" err="1"/>
              <a:t>infrastructure</a:t>
            </a:r>
            <a:r>
              <a:rPr lang="it-IT" sz="2800" dirty="0"/>
              <a:t>.</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Programme</a:t>
            </a:r>
            <a:endParaRPr lang="en-US" dirty="0"/>
          </a:p>
        </p:txBody>
      </p:sp>
      <p:sp>
        <p:nvSpPr>
          <p:cNvPr id="3" name="Content Placeholder 2"/>
          <p:cNvSpPr>
            <a:spLocks noGrp="1"/>
          </p:cNvSpPr>
          <p:nvPr>
            <p:ph idx="1"/>
          </p:nvPr>
        </p:nvSpPr>
        <p:spPr/>
        <p:txBody>
          <a:bodyPr>
            <a:normAutofit fontScale="92500" lnSpcReduction="10000"/>
          </a:bodyPr>
          <a:lstStyle/>
          <a:p>
            <a:pPr>
              <a:buFontTx/>
              <a:buChar char="-"/>
            </a:pPr>
            <a:r>
              <a:rPr lang="en-US" dirty="0" smtClean="0"/>
              <a:t>9:00 – 10:00 Registration and Coffee</a:t>
            </a:r>
          </a:p>
          <a:p>
            <a:pPr>
              <a:buFontTx/>
              <a:buChar char="-"/>
            </a:pPr>
            <a:r>
              <a:rPr lang="en-US" dirty="0" smtClean="0"/>
              <a:t>10:00 – 10:30 </a:t>
            </a:r>
            <a:r>
              <a:rPr lang="en-US" dirty="0" err="1" smtClean="0"/>
              <a:t>AllBio</a:t>
            </a:r>
            <a:r>
              <a:rPr lang="en-US" dirty="0" smtClean="0"/>
              <a:t> – Andreas Gisel</a:t>
            </a:r>
          </a:p>
          <a:p>
            <a:pPr>
              <a:buFontTx/>
              <a:buChar char="-"/>
            </a:pPr>
            <a:r>
              <a:rPr lang="en-US" dirty="0" smtClean="0"/>
              <a:t>10:30 – 13:00 4 Test Case Presentations</a:t>
            </a:r>
          </a:p>
          <a:p>
            <a:pPr lvl="1">
              <a:buFont typeface="Wingdings" charset="2"/>
              <a:buChar char="ü"/>
            </a:pPr>
            <a:r>
              <a:rPr lang="en-US" dirty="0" err="1"/>
              <a:t>Patrizia</a:t>
            </a:r>
            <a:r>
              <a:rPr lang="en-US" dirty="0"/>
              <a:t> </a:t>
            </a:r>
            <a:r>
              <a:rPr lang="en-US" dirty="0" err="1"/>
              <a:t>Stifanelli</a:t>
            </a:r>
            <a:r>
              <a:rPr lang="en-US" dirty="0"/>
              <a:t> </a:t>
            </a:r>
            <a:endParaRPr lang="en-US" dirty="0" smtClean="0"/>
          </a:p>
          <a:p>
            <a:pPr lvl="1">
              <a:buFont typeface="Wingdings" charset="2"/>
              <a:buChar char="ü"/>
            </a:pPr>
            <a:r>
              <a:rPr lang="en-US" dirty="0" smtClean="0"/>
              <a:t>Stefano </a:t>
            </a:r>
            <a:r>
              <a:rPr lang="en-US" dirty="0" err="1"/>
              <a:t>Castellana</a:t>
            </a:r>
            <a:r>
              <a:rPr lang="en-US" dirty="0"/>
              <a:t> </a:t>
            </a:r>
            <a:endParaRPr lang="en-US" dirty="0" smtClean="0"/>
          </a:p>
          <a:p>
            <a:pPr lvl="1">
              <a:buFont typeface="Wingdings" charset="2"/>
              <a:buChar char="ü"/>
            </a:pPr>
            <a:r>
              <a:rPr lang="en-US" dirty="0" smtClean="0"/>
              <a:t>Francesco </a:t>
            </a:r>
            <a:r>
              <a:rPr lang="en-US" dirty="0"/>
              <a:t>Calabrese </a:t>
            </a:r>
            <a:endParaRPr lang="en-US" dirty="0" smtClean="0"/>
          </a:p>
          <a:p>
            <a:pPr lvl="1">
              <a:buFont typeface="Wingdings" charset="2"/>
              <a:buChar char="ü"/>
            </a:pPr>
            <a:r>
              <a:rPr lang="en-US" dirty="0" err="1" smtClean="0"/>
              <a:t>Chrysovalentinos</a:t>
            </a:r>
            <a:r>
              <a:rPr lang="en-US" dirty="0" smtClean="0"/>
              <a:t> </a:t>
            </a:r>
            <a:r>
              <a:rPr lang="en-US" dirty="0" err="1" smtClean="0"/>
              <a:t>Pousis</a:t>
            </a:r>
            <a:endParaRPr lang="en-US" dirty="0" smtClean="0"/>
          </a:p>
          <a:p>
            <a:pPr>
              <a:buFontTx/>
              <a:buChar char="-"/>
            </a:pPr>
            <a:r>
              <a:rPr lang="en-US" dirty="0" smtClean="0"/>
              <a:t>13:00 – 14:00 Lunch</a:t>
            </a:r>
          </a:p>
          <a:p>
            <a:pPr>
              <a:buFontTx/>
              <a:buChar char="-"/>
            </a:pPr>
            <a:r>
              <a:rPr lang="en-US" dirty="0" smtClean="0"/>
              <a:t>14:00 – 17:00 Round Table Discussion</a:t>
            </a:r>
          </a:p>
        </p:txBody>
      </p:sp>
    </p:spTree>
    <p:extLst>
      <p:ext uri="{BB962C8B-B14F-4D97-AF65-F5344CB8AC3E}">
        <p14:creationId xmlns:p14="http://schemas.microsoft.com/office/powerpoint/2010/main" val="15674473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ALLBIO partners</a:t>
            </a:r>
            <a:endParaRPr lang="en-US" dirty="0"/>
          </a:p>
        </p:txBody>
      </p:sp>
      <p:sp>
        <p:nvSpPr>
          <p:cNvPr id="3" name="Content Placeholder 2"/>
          <p:cNvSpPr>
            <a:spLocks noGrp="1"/>
          </p:cNvSpPr>
          <p:nvPr>
            <p:ph idx="1"/>
          </p:nvPr>
        </p:nvSpPr>
        <p:spPr/>
        <p:txBody>
          <a:bodyPr>
            <a:noAutofit/>
          </a:bodyPr>
          <a:lstStyle/>
          <a:p>
            <a:r>
              <a:rPr lang="en-US" sz="1200" b="1" dirty="0"/>
              <a:t>SVERIGES LANTBRUKSUNIVERSITET	</a:t>
            </a:r>
            <a:r>
              <a:rPr lang="en-US" sz="1200" b="1" dirty="0">
                <a:solidFill>
                  <a:schemeClr val="accent1"/>
                </a:solidFill>
              </a:rPr>
              <a:t>Sweden</a:t>
            </a:r>
          </a:p>
          <a:p>
            <a:pPr marL="0" indent="0">
              <a:buNone/>
            </a:pPr>
            <a:r>
              <a:rPr lang="en-US" sz="1200" b="1" dirty="0" smtClean="0"/>
              <a:t>         Assoc. Prof</a:t>
            </a:r>
            <a:r>
              <a:rPr lang="en-US" sz="1200" b="1" dirty="0"/>
              <a:t>. Erik </a:t>
            </a:r>
            <a:r>
              <a:rPr lang="en-US" sz="1200" b="1" dirty="0" err="1"/>
              <a:t>Bongcam</a:t>
            </a:r>
            <a:r>
              <a:rPr lang="en-US" sz="1200" b="1" dirty="0"/>
              <a:t>-­‐</a:t>
            </a:r>
            <a:r>
              <a:rPr lang="en-US" sz="1200" b="1" dirty="0" err="1"/>
              <a:t>Rudloff</a:t>
            </a:r>
            <a:endParaRPr lang="en-US" sz="1200" b="1" dirty="0"/>
          </a:p>
          <a:p>
            <a:r>
              <a:rPr lang="en-US" sz="1200" b="1" dirty="0"/>
              <a:t>RADBOUD UNIVERSITY NIJMEGEN MEDICAL CENTRE	</a:t>
            </a:r>
            <a:r>
              <a:rPr lang="en-US" sz="1200" b="1" dirty="0" smtClean="0">
                <a:solidFill>
                  <a:srgbClr val="4F81BD"/>
                </a:solidFill>
              </a:rPr>
              <a:t>Netherlands</a:t>
            </a:r>
          </a:p>
          <a:p>
            <a:pPr marL="0" indent="0">
              <a:buNone/>
            </a:pPr>
            <a:r>
              <a:rPr lang="en-US" sz="1200" b="1" dirty="0" smtClean="0"/>
              <a:t>         Prof</a:t>
            </a:r>
            <a:r>
              <a:rPr lang="en-US" sz="1200" b="1" dirty="0"/>
              <a:t>. </a:t>
            </a:r>
            <a:r>
              <a:rPr lang="en-US" sz="1200" b="1" dirty="0" err="1"/>
              <a:t>Gert</a:t>
            </a:r>
            <a:r>
              <a:rPr lang="en-US" sz="1200" b="1" dirty="0"/>
              <a:t> </a:t>
            </a:r>
            <a:r>
              <a:rPr lang="en-US" sz="1200" b="1" dirty="0" err="1"/>
              <a:t>Vriend</a:t>
            </a:r>
            <a:endParaRPr lang="en-US" sz="1200" b="1" dirty="0"/>
          </a:p>
          <a:p>
            <a:r>
              <a:rPr lang="en-US" sz="1200" b="1" dirty="0"/>
              <a:t>SWISS INSTITUTE OF BIOINFORMATICS	</a:t>
            </a:r>
            <a:r>
              <a:rPr lang="en-US" sz="1200" b="1" dirty="0" smtClean="0"/>
              <a:t>   </a:t>
            </a:r>
            <a:r>
              <a:rPr lang="en-US" sz="1200" b="1" dirty="0" smtClean="0">
                <a:solidFill>
                  <a:srgbClr val="4F81BD"/>
                </a:solidFill>
              </a:rPr>
              <a:t> Switzerland</a:t>
            </a:r>
            <a:endParaRPr lang="en-US" sz="1200" b="1" dirty="0">
              <a:solidFill>
                <a:srgbClr val="4F81BD"/>
              </a:solidFill>
            </a:endParaRPr>
          </a:p>
          <a:p>
            <a:pPr marL="0" indent="0">
              <a:buNone/>
            </a:pPr>
            <a:r>
              <a:rPr lang="en-US" sz="1200" b="1" dirty="0" smtClean="0"/>
              <a:t>         Dr</a:t>
            </a:r>
            <a:r>
              <a:rPr lang="en-US" sz="1200" b="1" dirty="0"/>
              <a:t>. Laurent </a:t>
            </a:r>
            <a:r>
              <a:rPr lang="en-US" sz="1200" b="1" dirty="0" err="1"/>
              <a:t>Falquet</a:t>
            </a:r>
            <a:endParaRPr lang="en-US" sz="1200" b="1" dirty="0"/>
          </a:p>
          <a:p>
            <a:r>
              <a:rPr lang="en-US" sz="1200" b="1" dirty="0"/>
              <a:t>THE UNIVERSITY OF MANCHESTER	</a:t>
            </a:r>
            <a:r>
              <a:rPr lang="en-US" sz="1200" b="1" dirty="0">
                <a:solidFill>
                  <a:srgbClr val="4F81BD"/>
                </a:solidFill>
              </a:rPr>
              <a:t>United Kingdom</a:t>
            </a:r>
          </a:p>
          <a:p>
            <a:pPr marL="0" indent="0">
              <a:buNone/>
            </a:pPr>
            <a:r>
              <a:rPr lang="en-US" sz="1200" b="1" dirty="0" smtClean="0"/>
              <a:t>          Prof</a:t>
            </a:r>
            <a:r>
              <a:rPr lang="en-US" sz="1200" b="1" dirty="0"/>
              <a:t>. Teresa Attwood</a:t>
            </a:r>
          </a:p>
          <a:p>
            <a:r>
              <a:rPr lang="en-US" sz="1200" b="1" dirty="0"/>
              <a:t>CONSIGLIO NAZIONALE DELLE RICERCHE	</a:t>
            </a:r>
            <a:r>
              <a:rPr lang="en-US" sz="1200" b="1" dirty="0">
                <a:solidFill>
                  <a:srgbClr val="4F81BD"/>
                </a:solidFill>
              </a:rPr>
              <a:t>Italy</a:t>
            </a:r>
          </a:p>
          <a:p>
            <a:pPr marL="0" indent="0">
              <a:buNone/>
            </a:pPr>
            <a:r>
              <a:rPr lang="en-US" sz="1200" b="1" dirty="0" smtClean="0"/>
              <a:t>         Dr</a:t>
            </a:r>
            <a:r>
              <a:rPr lang="en-US" sz="1200" b="1" dirty="0"/>
              <a:t>. Andreas </a:t>
            </a:r>
            <a:r>
              <a:rPr lang="en-US" sz="1200" b="1" dirty="0" err="1"/>
              <a:t>Gisel</a:t>
            </a:r>
            <a:endParaRPr lang="en-US" sz="1200" b="1" dirty="0"/>
          </a:p>
          <a:p>
            <a:r>
              <a:rPr lang="en-US" sz="1200" b="1" dirty="0"/>
              <a:t>CSC - IT CENTER FOR SCIENCE	</a:t>
            </a:r>
            <a:r>
              <a:rPr lang="en-US" sz="1200" b="1" dirty="0">
                <a:solidFill>
                  <a:srgbClr val="4F81BD"/>
                </a:solidFill>
              </a:rPr>
              <a:t>Finland</a:t>
            </a:r>
          </a:p>
          <a:p>
            <a:pPr marL="0" indent="0">
              <a:buNone/>
            </a:pPr>
            <a:r>
              <a:rPr lang="en-US" sz="1200" b="1" dirty="0" smtClean="0"/>
              <a:t>         </a:t>
            </a:r>
            <a:r>
              <a:rPr lang="en-US" sz="1200" b="1" dirty="0" err="1" smtClean="0"/>
              <a:t>Dr</a:t>
            </a:r>
            <a:r>
              <a:rPr lang="en-US" sz="1200" b="1" dirty="0" smtClean="0"/>
              <a:t> </a:t>
            </a:r>
            <a:r>
              <a:rPr lang="en-US" sz="1200" b="1" dirty="0" err="1"/>
              <a:t>Eija</a:t>
            </a:r>
            <a:r>
              <a:rPr lang="en-US" sz="1200" b="1" dirty="0"/>
              <a:t> </a:t>
            </a:r>
            <a:r>
              <a:rPr lang="en-US" sz="1200" b="1" dirty="0" err="1"/>
              <a:t>Korpelainen</a:t>
            </a:r>
            <a:endParaRPr lang="en-US" sz="1200" b="1" dirty="0"/>
          </a:p>
          <a:p>
            <a:r>
              <a:rPr lang="en-US" sz="1200" b="1" dirty="0"/>
              <a:t>UNIVERSITÉ LIBRE DE BRUXELLES	</a:t>
            </a:r>
            <a:r>
              <a:rPr lang="en-US" sz="1200" b="1" dirty="0">
                <a:solidFill>
                  <a:srgbClr val="4F81BD"/>
                </a:solidFill>
              </a:rPr>
              <a:t>Belgium</a:t>
            </a:r>
          </a:p>
          <a:p>
            <a:pPr marL="0" indent="0">
              <a:buNone/>
            </a:pPr>
            <a:r>
              <a:rPr lang="en-US" sz="1200" b="1" dirty="0" smtClean="0"/>
              <a:t>         Prof</a:t>
            </a:r>
            <a:r>
              <a:rPr lang="en-US" sz="1200" b="1" dirty="0"/>
              <a:t>. Jacques van </a:t>
            </a:r>
            <a:r>
              <a:rPr lang="en-US" sz="1200" b="1" dirty="0" err="1"/>
              <a:t>Helden</a:t>
            </a:r>
            <a:endParaRPr lang="en-US" sz="1200" b="1" dirty="0"/>
          </a:p>
          <a:p>
            <a:r>
              <a:rPr lang="en-US" sz="1200" b="1" dirty="0"/>
              <a:t>KAROLINSKA INSTITUTET	</a:t>
            </a:r>
            <a:r>
              <a:rPr lang="en-US" sz="1200" b="1" dirty="0">
                <a:solidFill>
                  <a:srgbClr val="4F81BD"/>
                </a:solidFill>
              </a:rPr>
              <a:t>Sweden</a:t>
            </a:r>
          </a:p>
          <a:p>
            <a:pPr marL="0" indent="0">
              <a:buNone/>
            </a:pPr>
            <a:r>
              <a:rPr lang="en-US" sz="1200" b="1" dirty="0" smtClean="0"/>
              <a:t>         Prof</a:t>
            </a:r>
            <a:r>
              <a:rPr lang="en-US" sz="1200" b="1" dirty="0"/>
              <a:t>. Thomas </a:t>
            </a:r>
            <a:r>
              <a:rPr lang="en-US" sz="1200" b="1" dirty="0" err="1"/>
              <a:t>Svensson</a:t>
            </a:r>
            <a:endParaRPr lang="en-US" sz="1200" b="1" dirty="0"/>
          </a:p>
          <a:p>
            <a:r>
              <a:rPr lang="en-US" sz="1200" b="1" dirty="0"/>
              <a:t>UNIVERSITÄT POTSDAM and MAX PLANCK INSTITUTE FOR MOLECULAR GENETICS BERLIN </a:t>
            </a:r>
            <a:r>
              <a:rPr lang="en-US" sz="1200" b="1" dirty="0">
                <a:solidFill>
                  <a:srgbClr val="4F81BD"/>
                </a:solidFill>
              </a:rPr>
              <a:t>Germany</a:t>
            </a:r>
          </a:p>
          <a:p>
            <a:pPr marL="0" indent="0">
              <a:buNone/>
            </a:pPr>
            <a:r>
              <a:rPr lang="en-US" sz="1200" b="1" dirty="0" smtClean="0"/>
              <a:t>         Prof</a:t>
            </a:r>
            <a:r>
              <a:rPr lang="en-US" sz="1200" b="1" dirty="0"/>
              <a:t>. Dr. Bernd Müller-</a:t>
            </a:r>
            <a:r>
              <a:rPr lang="en-US" sz="1200" b="1" dirty="0" err="1"/>
              <a:t>Röber</a:t>
            </a:r>
            <a:r>
              <a:rPr lang="en-US" sz="1200" b="1" dirty="0"/>
              <a:t> and Dr. Babette </a:t>
            </a:r>
            <a:r>
              <a:rPr lang="en-US" sz="1200" b="1" dirty="0" err="1"/>
              <a:t>Regierer</a:t>
            </a:r>
            <a:endParaRPr lang="en-US" sz="1200" b="1" dirty="0"/>
          </a:p>
          <a:p>
            <a:r>
              <a:rPr lang="en-US" sz="1200" b="1" dirty="0"/>
              <a:t>EUROPEAN MOLECULAR BIOLOGY LABORATORY	</a:t>
            </a:r>
            <a:r>
              <a:rPr lang="en-US" sz="1200" b="1" dirty="0">
                <a:solidFill>
                  <a:srgbClr val="4F81BD"/>
                </a:solidFill>
              </a:rPr>
              <a:t>United Kingdom</a:t>
            </a:r>
          </a:p>
          <a:p>
            <a:pPr marL="0" indent="0">
              <a:buNone/>
            </a:pPr>
            <a:r>
              <a:rPr lang="en-US" sz="1200" b="1" dirty="0" smtClean="0"/>
              <a:t>         Prof</a:t>
            </a:r>
            <a:r>
              <a:rPr lang="en-US" sz="1200" b="1" dirty="0"/>
              <a:t>. Paul Kersey</a:t>
            </a:r>
          </a:p>
        </p:txBody>
      </p:sp>
    </p:spTree>
    <p:extLst>
      <p:ext uri="{BB962C8B-B14F-4D97-AF65-F5344CB8AC3E}">
        <p14:creationId xmlns:p14="http://schemas.microsoft.com/office/powerpoint/2010/main" val="2298405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ALLBIO goals</a:t>
            </a:r>
            <a:endParaRPr lang="en-US" dirty="0"/>
          </a:p>
        </p:txBody>
      </p:sp>
      <p:sp>
        <p:nvSpPr>
          <p:cNvPr id="3" name="Content Placeholder 2"/>
          <p:cNvSpPr>
            <a:spLocks noGrp="1"/>
          </p:cNvSpPr>
          <p:nvPr>
            <p:ph idx="1"/>
          </p:nvPr>
        </p:nvSpPr>
        <p:spPr>
          <a:xfrm>
            <a:off x="222251" y="1600200"/>
            <a:ext cx="8683624" cy="5083175"/>
          </a:xfrm>
        </p:spPr>
        <p:txBody>
          <a:bodyPr>
            <a:normAutofit/>
          </a:bodyPr>
          <a:lstStyle/>
          <a:p>
            <a:pPr marL="0" indent="0">
              <a:buNone/>
            </a:pPr>
            <a:r>
              <a:rPr lang="en-US" sz="2800" dirty="0"/>
              <a:t>“Broadening the Bioinformatics Infrastructure to unicellular, animal, and plant </a:t>
            </a:r>
            <a:r>
              <a:rPr lang="en-US" sz="2800" dirty="0" smtClean="0"/>
              <a:t>science”</a:t>
            </a:r>
          </a:p>
          <a:p>
            <a:pPr marL="0" indent="0">
              <a:buNone/>
            </a:pPr>
            <a:endParaRPr lang="en-US" sz="2800" dirty="0"/>
          </a:p>
          <a:p>
            <a:pPr marL="0" indent="0">
              <a:buNone/>
            </a:pPr>
            <a:r>
              <a:rPr lang="it-IT" sz="2800" b="1" dirty="0"/>
              <a:t>KBBE.2011.3.6-02: </a:t>
            </a:r>
            <a:r>
              <a:rPr lang="it-IT" sz="2800" b="1" dirty="0" err="1"/>
              <a:t>Supporting</a:t>
            </a:r>
            <a:r>
              <a:rPr lang="it-IT" sz="2800" b="1" dirty="0"/>
              <a:t> the </a:t>
            </a:r>
            <a:r>
              <a:rPr lang="it-IT" sz="2800" b="1" dirty="0" err="1"/>
              <a:t>development</a:t>
            </a:r>
            <a:r>
              <a:rPr lang="it-IT" sz="2800" b="1" dirty="0"/>
              <a:t> of </a:t>
            </a:r>
            <a:r>
              <a:rPr lang="it-IT" sz="2800" b="1" dirty="0" err="1"/>
              <a:t>Bioinformatics</a:t>
            </a:r>
            <a:r>
              <a:rPr lang="it-IT" sz="2800" b="1" dirty="0"/>
              <a:t> </a:t>
            </a:r>
            <a:r>
              <a:rPr lang="it-IT" sz="2800" b="1" dirty="0" err="1"/>
              <a:t>Infrastructures</a:t>
            </a:r>
            <a:r>
              <a:rPr lang="it-IT" sz="2800" b="1" dirty="0"/>
              <a:t> for the </a:t>
            </a:r>
            <a:r>
              <a:rPr lang="it-IT" sz="2800" b="1" dirty="0" err="1"/>
              <a:t>effective</a:t>
            </a:r>
            <a:r>
              <a:rPr lang="it-IT" sz="2800" b="1" dirty="0"/>
              <a:t> </a:t>
            </a:r>
            <a:r>
              <a:rPr lang="it-IT" sz="2800" b="1" dirty="0" err="1"/>
              <a:t>exploitation</a:t>
            </a:r>
            <a:r>
              <a:rPr lang="it-IT" sz="2800" b="1" dirty="0"/>
              <a:t> of </a:t>
            </a:r>
            <a:r>
              <a:rPr lang="it-IT" sz="2800" b="1" dirty="0" err="1"/>
              <a:t>genomic</a:t>
            </a:r>
            <a:r>
              <a:rPr lang="it-IT" sz="2800" b="1" dirty="0"/>
              <a:t> data: Beyond </a:t>
            </a:r>
            <a:r>
              <a:rPr lang="it-IT" sz="2800" b="1" dirty="0" err="1"/>
              <a:t>health</a:t>
            </a:r>
            <a:r>
              <a:rPr lang="it-IT" sz="2800" b="1" dirty="0"/>
              <a:t> </a:t>
            </a:r>
            <a:r>
              <a:rPr lang="it-IT" sz="2800" b="1" dirty="0" err="1"/>
              <a:t>applications</a:t>
            </a:r>
            <a:endParaRPr lang="en-US" sz="2800" dirty="0"/>
          </a:p>
          <a:p>
            <a:pPr marL="0" indent="0">
              <a:buNone/>
            </a:pPr>
            <a:endParaRPr lang="en-US" sz="2800" dirty="0"/>
          </a:p>
          <a:p>
            <a:pPr marL="0" indent="0">
              <a:buNone/>
            </a:pPr>
            <a:endParaRPr lang="en-US" sz="2800" dirty="0" smtClean="0"/>
          </a:p>
        </p:txBody>
      </p:sp>
    </p:spTree>
    <p:extLst>
      <p:ext uri="{BB962C8B-B14F-4D97-AF65-F5344CB8AC3E}">
        <p14:creationId xmlns:p14="http://schemas.microsoft.com/office/powerpoint/2010/main" val="16507476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ALLBIO goals</a:t>
            </a:r>
          </a:p>
        </p:txBody>
      </p:sp>
      <p:sp>
        <p:nvSpPr>
          <p:cNvPr id="3" name="Content Placeholder 2"/>
          <p:cNvSpPr>
            <a:spLocks noGrp="1"/>
          </p:cNvSpPr>
          <p:nvPr>
            <p:ph idx="1"/>
          </p:nvPr>
        </p:nvSpPr>
        <p:spPr/>
        <p:txBody>
          <a:bodyPr>
            <a:normAutofit fontScale="92500" lnSpcReduction="20000"/>
          </a:bodyPr>
          <a:lstStyle/>
          <a:p>
            <a:r>
              <a:rPr lang="en-US" dirty="0"/>
              <a:t>Coordinate the </a:t>
            </a:r>
            <a:r>
              <a:rPr lang="en-US" dirty="0" err="1"/>
              <a:t>generalisation</a:t>
            </a:r>
            <a:r>
              <a:rPr lang="en-US" dirty="0"/>
              <a:t> and the broadening of the applicability of the many human-centric bioinformatics facilities</a:t>
            </a:r>
          </a:p>
          <a:p>
            <a:r>
              <a:rPr lang="en-US" dirty="0"/>
              <a:t>Coordinate the design of novel software and databases.</a:t>
            </a:r>
          </a:p>
          <a:p>
            <a:r>
              <a:rPr lang="en-US" dirty="0"/>
              <a:t>To structure and coordinate their collaborations with national researchers in life </a:t>
            </a:r>
            <a:r>
              <a:rPr lang="en-US" dirty="0" smtClean="0"/>
              <a:t>sciences</a:t>
            </a:r>
          </a:p>
          <a:p>
            <a:r>
              <a:rPr lang="en-US" dirty="0" smtClean="0"/>
              <a:t>Design </a:t>
            </a:r>
            <a:r>
              <a:rPr lang="en-US" dirty="0"/>
              <a:t>of ontologies for data and methods, and </a:t>
            </a:r>
            <a:endParaRPr lang="en-US" dirty="0" smtClean="0"/>
          </a:p>
          <a:p>
            <a:r>
              <a:rPr lang="en-US" dirty="0" smtClean="0"/>
              <a:t>Choosing </a:t>
            </a:r>
            <a:r>
              <a:rPr lang="en-US" dirty="0"/>
              <a:t>common interoperability standards.</a:t>
            </a:r>
          </a:p>
        </p:txBody>
      </p:sp>
    </p:spTree>
    <p:extLst>
      <p:ext uri="{BB962C8B-B14F-4D97-AF65-F5344CB8AC3E}">
        <p14:creationId xmlns:p14="http://schemas.microsoft.com/office/powerpoint/2010/main" val="2901641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AllBio</a:t>
            </a:r>
            <a:r>
              <a:rPr lang="en-US" dirty="0" smtClean="0"/>
              <a:t> Web Portal</a:t>
            </a:r>
            <a:endParaRPr lang="en-US" dirty="0"/>
          </a:p>
        </p:txBody>
      </p:sp>
      <p:sp>
        <p:nvSpPr>
          <p:cNvPr id="3" name="Content Placeholder 2"/>
          <p:cNvSpPr>
            <a:spLocks noGrp="1"/>
          </p:cNvSpPr>
          <p:nvPr>
            <p:ph idx="1"/>
          </p:nvPr>
        </p:nvSpPr>
        <p:spPr>
          <a:xfrm>
            <a:off x="457200" y="1393825"/>
            <a:ext cx="8229600" cy="4525963"/>
          </a:xfrm>
        </p:spPr>
        <p:txBody>
          <a:bodyPr/>
          <a:lstStyle/>
          <a:p>
            <a:r>
              <a:rPr lang="en-US" dirty="0"/>
              <a:t>http://</a:t>
            </a:r>
            <a:r>
              <a:rPr lang="en-US" dirty="0" err="1"/>
              <a:t>www.allbioinformatics.eu</a:t>
            </a:r>
            <a:r>
              <a:rPr lang="en-US" dirty="0"/>
              <a:t>/</a:t>
            </a:r>
            <a:endParaRPr lang="en-US" dirty="0" smtClean="0"/>
          </a:p>
        </p:txBody>
      </p:sp>
      <p:pic>
        <p:nvPicPr>
          <p:cNvPr id="4" name="Immagine 3" descr="Screen Shot 2012-06-25 at 9.42.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699" y="2201186"/>
            <a:ext cx="6192829" cy="4656813"/>
          </a:xfrm>
          <a:prstGeom prst="rect">
            <a:avLst/>
          </a:prstGeom>
        </p:spPr>
      </p:pic>
    </p:spTree>
    <p:extLst>
      <p:ext uri="{BB962C8B-B14F-4D97-AF65-F5344CB8AC3E}">
        <p14:creationId xmlns:p14="http://schemas.microsoft.com/office/powerpoint/2010/main" val="31272195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Groups</a:t>
            </a:r>
            <a:endParaRPr lang="en-US" dirty="0"/>
          </a:p>
        </p:txBody>
      </p:sp>
      <p:sp>
        <p:nvSpPr>
          <p:cNvPr id="3" name="Content Placeholder 2"/>
          <p:cNvSpPr>
            <a:spLocks noGrp="1"/>
          </p:cNvSpPr>
          <p:nvPr>
            <p:ph idx="1"/>
          </p:nvPr>
        </p:nvSpPr>
        <p:spPr/>
        <p:txBody>
          <a:bodyPr>
            <a:normAutofit fontScale="92500" lnSpcReduction="10000"/>
          </a:bodyPr>
          <a:lstStyle/>
          <a:p>
            <a:r>
              <a:rPr lang="en-US" sz="3500" dirty="0"/>
              <a:t>WP1	Community </a:t>
            </a:r>
            <a:r>
              <a:rPr lang="en-US" sz="3500" dirty="0" smtClean="0"/>
              <a:t>building</a:t>
            </a:r>
          </a:p>
          <a:p>
            <a:pPr marL="0" indent="0">
              <a:buNone/>
            </a:pPr>
            <a:r>
              <a:rPr lang="en-US" sz="2600" dirty="0"/>
              <a:t>The main objective of WP1 is to build a joint platform/community of life science bioinformatics developers and users to identify demands and needs for the future.</a:t>
            </a:r>
          </a:p>
          <a:p>
            <a:endParaRPr lang="en-US" dirty="0" smtClean="0"/>
          </a:p>
          <a:p>
            <a:r>
              <a:rPr lang="en-US" sz="3500" dirty="0"/>
              <a:t>WP2	Inventory and Roadmap</a:t>
            </a:r>
          </a:p>
          <a:p>
            <a:pPr marL="0" indent="0">
              <a:buNone/>
            </a:pPr>
            <a:r>
              <a:rPr lang="en-US" sz="2600" dirty="0" smtClean="0"/>
              <a:t>The </a:t>
            </a:r>
            <a:r>
              <a:rPr lang="en-US" sz="2600" dirty="0"/>
              <a:t>objective of WP2 is to generate a catalogue of bioinformatics tools and services that are available in the different fields of the life sciences </a:t>
            </a:r>
            <a:r>
              <a:rPr lang="en-US" sz="2600" dirty="0">
                <a:solidFill>
                  <a:schemeClr val="accent2"/>
                </a:solidFill>
              </a:rPr>
              <a:t>(</a:t>
            </a:r>
            <a:r>
              <a:rPr lang="en-US" sz="2600" dirty="0" err="1">
                <a:solidFill>
                  <a:schemeClr val="accent2"/>
                </a:solidFill>
              </a:rPr>
              <a:t>AllBioCatalogue</a:t>
            </a:r>
            <a:r>
              <a:rPr lang="en-US" sz="2600" dirty="0">
                <a:solidFill>
                  <a:schemeClr val="accent2"/>
                </a:solidFill>
              </a:rPr>
              <a:t>)</a:t>
            </a:r>
            <a:r>
              <a:rPr lang="en-US" dirty="0">
                <a:solidFill>
                  <a:schemeClr val="accent2"/>
                </a:solidFill>
              </a:rPr>
              <a:t/>
            </a:r>
            <a:br>
              <a:rPr lang="en-US" dirty="0">
                <a:solidFill>
                  <a:schemeClr val="accent2"/>
                </a:solidFill>
              </a:rPr>
            </a:br>
            <a:endParaRPr lang="en-US" dirty="0">
              <a:solidFill>
                <a:schemeClr val="accent2"/>
              </a:solidFill>
            </a:endParaRPr>
          </a:p>
        </p:txBody>
      </p:sp>
    </p:spTree>
    <p:extLst>
      <p:ext uri="{BB962C8B-B14F-4D97-AF65-F5344CB8AC3E}">
        <p14:creationId xmlns:p14="http://schemas.microsoft.com/office/powerpoint/2010/main" val="10760398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Groups</a:t>
            </a:r>
            <a:endParaRPr lang="en-US" dirty="0"/>
          </a:p>
        </p:txBody>
      </p:sp>
      <p:sp>
        <p:nvSpPr>
          <p:cNvPr id="3" name="Content Placeholder 2"/>
          <p:cNvSpPr>
            <a:spLocks noGrp="1"/>
          </p:cNvSpPr>
          <p:nvPr>
            <p:ph idx="1"/>
          </p:nvPr>
        </p:nvSpPr>
        <p:spPr/>
        <p:txBody>
          <a:bodyPr>
            <a:normAutofit/>
          </a:bodyPr>
          <a:lstStyle/>
          <a:p>
            <a:r>
              <a:rPr lang="en-US" dirty="0"/>
              <a:t>WP3	Life Science Bioinformatics Projects</a:t>
            </a:r>
            <a:br>
              <a:rPr lang="en-US" dirty="0"/>
            </a:br>
            <a:r>
              <a:rPr lang="en-US" sz="2400" dirty="0"/>
              <a:t>The objective of the WP3 is to introduce the selected “test cases” from WP1 to the bioinformatics community and find together with them solution for these test cases</a:t>
            </a:r>
            <a:r>
              <a:rPr lang="en-US" sz="2400" dirty="0" smtClean="0"/>
              <a:t>.</a:t>
            </a:r>
            <a:br>
              <a:rPr lang="en-US" sz="2400" dirty="0" smtClean="0"/>
            </a:br>
            <a:endParaRPr lang="en-US" sz="2400" dirty="0" smtClean="0"/>
          </a:p>
          <a:p>
            <a:r>
              <a:rPr lang="en-US" dirty="0" smtClean="0"/>
              <a:t>WP4</a:t>
            </a:r>
            <a:r>
              <a:rPr lang="en-US" dirty="0"/>
              <a:t>	Interoperability</a:t>
            </a:r>
            <a:br>
              <a:rPr lang="en-US" dirty="0"/>
            </a:br>
            <a:r>
              <a:rPr lang="en-US" sz="2400" dirty="0"/>
              <a:t>The main aim of the WP4 is to coordinate the process of making life science-related software packages, services and data resources work together</a:t>
            </a:r>
            <a:endParaRPr lang="en-US" sz="2400" dirty="0" smtClean="0"/>
          </a:p>
        </p:txBody>
      </p:sp>
    </p:spTree>
    <p:extLst>
      <p:ext uri="{BB962C8B-B14F-4D97-AF65-F5344CB8AC3E}">
        <p14:creationId xmlns:p14="http://schemas.microsoft.com/office/powerpoint/2010/main" val="3610526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Groups</a:t>
            </a:r>
            <a:endParaRPr lang="en-US" dirty="0"/>
          </a:p>
        </p:txBody>
      </p:sp>
      <p:sp>
        <p:nvSpPr>
          <p:cNvPr id="3" name="Content Placeholder 2"/>
          <p:cNvSpPr>
            <a:spLocks noGrp="1"/>
          </p:cNvSpPr>
          <p:nvPr>
            <p:ph idx="1"/>
          </p:nvPr>
        </p:nvSpPr>
        <p:spPr/>
        <p:txBody>
          <a:bodyPr>
            <a:normAutofit fontScale="92500"/>
          </a:bodyPr>
          <a:lstStyle/>
          <a:p>
            <a:r>
              <a:rPr lang="en-US" dirty="0"/>
              <a:t>WP5	Validation and Training</a:t>
            </a:r>
            <a:br>
              <a:rPr lang="en-US" dirty="0"/>
            </a:br>
            <a:r>
              <a:rPr lang="en-US" sz="2400" dirty="0"/>
              <a:t>The objective of WP5 is the validation of the proposed solutions for the “test cases” generated in WP3 for different areas of the life sciences. Instruments for the extended validation processes with the target community employed for WP5 are experts’ workshops and training courses</a:t>
            </a:r>
            <a:r>
              <a:rPr lang="en-US" dirty="0"/>
              <a:t/>
            </a:r>
            <a:br>
              <a:rPr lang="en-US" dirty="0"/>
            </a:br>
            <a:endParaRPr lang="en-US" dirty="0" smtClean="0"/>
          </a:p>
          <a:p>
            <a:r>
              <a:rPr lang="en-US" dirty="0"/>
              <a:t>WP6	Management</a:t>
            </a:r>
            <a:br>
              <a:rPr lang="en-US" dirty="0"/>
            </a:br>
            <a:r>
              <a:rPr lang="en-US" sz="2600" dirty="0"/>
              <a:t>Main objective of WP6 is the management of the </a:t>
            </a:r>
            <a:r>
              <a:rPr lang="en-US" sz="2600" dirty="0" err="1"/>
              <a:t>AllBio</a:t>
            </a:r>
            <a:r>
              <a:rPr lang="en-US" sz="2600" dirty="0"/>
              <a:t> project including the responsibility for contractual, financial, legal, and administrative issues. </a:t>
            </a:r>
          </a:p>
        </p:txBody>
      </p:sp>
    </p:spTree>
    <p:extLst>
      <p:ext uri="{BB962C8B-B14F-4D97-AF65-F5344CB8AC3E}">
        <p14:creationId xmlns:p14="http://schemas.microsoft.com/office/powerpoint/2010/main" val="27980559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llB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rte">
      <a:majorFont>
        <a:latin typeface="Constantia"/>
        <a:ea typeface=""/>
        <a:cs typeface=""/>
        <a:font script="Jpan" typeface="ＭＳ 明朝"/>
      </a:majorFont>
      <a:minorFont>
        <a:latin typeface="Constantia"/>
        <a:ea typeface=""/>
        <a:cs typeface=""/>
        <a:font script="Jpan" typeface="ＭＳ 明朝"/>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AllBio.thmx</Template>
  <TotalTime>1912</TotalTime>
  <Words>617</Words>
  <Application>Microsoft Macintosh PowerPoint</Application>
  <PresentationFormat>Presentazione su schermo (4:3)</PresentationFormat>
  <Paragraphs>105</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AllBio</vt:lpstr>
      <vt:lpstr>AllBio Community Building Event “Bioinformatics meets Biology”  26 June 2012</vt:lpstr>
      <vt:lpstr>Programme</vt:lpstr>
      <vt:lpstr>ALLBIO partners</vt:lpstr>
      <vt:lpstr>ALLBIO goals</vt:lpstr>
      <vt:lpstr>ALLBIO goals</vt:lpstr>
      <vt:lpstr>The AllBio Web Portal</vt:lpstr>
      <vt:lpstr>Work Groups</vt:lpstr>
      <vt:lpstr>Work Groups</vt:lpstr>
      <vt:lpstr>Work Groups</vt:lpstr>
      <vt:lpstr>Test Cases</vt:lpstr>
      <vt:lpstr>Test Cases</vt:lpstr>
      <vt:lpstr>Presentazione di PowerPoint</vt:lpstr>
      <vt:lpstr>Benefits for you</vt:lpstr>
      <vt:lpstr>Today´s meeting</vt:lpstr>
      <vt:lpstr>Programme</vt:lpstr>
      <vt:lpstr>Organization Committee</vt:lpstr>
      <vt:lpstr>The Call</vt:lpstr>
    </vt:vector>
  </TitlesOfParts>
  <Company>SLU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AllBio Community Building Event Uppsala 2012</dc:title>
  <dc:creator>Martin Norling</dc:creator>
  <cp:lastModifiedBy>Andres Gisel</cp:lastModifiedBy>
  <cp:revision>29</cp:revision>
  <dcterms:created xsi:type="dcterms:W3CDTF">2012-03-27T08:52:47Z</dcterms:created>
  <dcterms:modified xsi:type="dcterms:W3CDTF">2012-06-26T20:16:25Z</dcterms:modified>
</cp:coreProperties>
</file>